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57.xml.rels" ContentType="application/vnd.openxmlformats-package.relationships+xml"/>
  <Override PartName="/ppt/notesSlides/_rels/notesSlide37.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notesSlide57.xml" ContentType="application/vnd.openxmlformats-officedocument.presentationml.notesSlide+xml"/>
  <Override PartName="/ppt/_rels/presentation.xml.rels" ContentType="application/vnd.openxmlformats-package.relationships+xml"/>
  <Override PartName="/ppt/media/image24.jpeg" ContentType="image/jpeg"/>
  <Override PartName="/ppt/media/image23.png" ContentType="image/png"/>
  <Override PartName="/ppt/media/image22.wmf" ContentType="image/x-wmf"/>
  <Override PartName="/ppt/media/image20.jpeg" ContentType="image/jpeg"/>
  <Override PartName="/ppt/media/image19.jpeg" ContentType="image/jpeg"/>
  <Override PartName="/ppt/media/image25.png" ContentType="image/png"/>
  <Override PartName="/ppt/media/image21.wmf" ContentType="image/x-wmf"/>
  <Override PartName="/ppt/media/image18.jpeg" ContentType="image/jpeg"/>
  <Override PartName="/ppt/media/image16.jpeg" ContentType="image/jpeg"/>
  <Override PartName="/ppt/media/image29.png" ContentType="image/png"/>
  <Override PartName="/ppt/media/image6.png" ContentType="image/png"/>
  <Override PartName="/ppt/media/image36.png" ContentType="image/png"/>
  <Override PartName="/ppt/media/image11.jpeg" ContentType="image/jpeg"/>
  <Override PartName="/ppt/media/image9.jpeg" ContentType="image/jpeg"/>
  <Override PartName="/ppt/media/image7.png" ContentType="image/png"/>
  <Override PartName="/ppt/media/image34.jpeg" ContentType="image/jpeg"/>
  <Override PartName="/ppt/media/image37.png" ContentType="image/png"/>
  <Override PartName="/ppt/media/image38.png" ContentType="image/png"/>
  <Override PartName="/ppt/media/image8.png" ContentType="image/png"/>
  <Override PartName="/ppt/media/image13.png" ContentType="image/png"/>
  <Override PartName="/ppt/media/image30.jpeg" ContentType="image/jpeg"/>
  <Override PartName="/ppt/media/image31.jpeg" ContentType="image/jpeg"/>
  <Override PartName="/ppt/media/image32.png" ContentType="image/png"/>
  <Override PartName="/ppt/media/image2.png" ContentType="image/png"/>
  <Override PartName="/ppt/media/image5.png" ContentType="image/png"/>
  <Override PartName="/ppt/media/image28.png" ContentType="image/png"/>
  <Override PartName="/ppt/media/image35.jpeg" ContentType="image/jpeg"/>
  <Override PartName="/ppt/media/image10.png" ContentType="image/png"/>
  <Override PartName="/ppt/media/image12.jpeg" ContentType="image/jpeg"/>
  <Override PartName="/ppt/media/image4.png" ContentType="image/png"/>
  <Override PartName="/ppt/media/image33.jpeg" ContentType="image/jpeg"/>
  <Override PartName="/ppt/media/image27.png" ContentType="image/png"/>
  <Override PartName="/ppt/media/image3.png" ContentType="image/png"/>
  <Override PartName="/ppt/media/image17.jpeg" ContentType="image/jpeg"/>
  <Override PartName="/ppt/media/image26.png" ContentType="image/png"/>
  <Override PartName="/ppt/media/image1.png" ContentType="image/png"/>
  <Override PartName="/ppt/media/image14.png" ContentType="image/png"/>
  <Override PartName="/ppt/media/image15.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charts/chart2.xml" ContentType="application/vnd.openxmlformats-officedocument.drawingml.char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2.xml.rels" ContentType="application/vnd.openxmlformats-package.relationships+xml"/>
  <Override PartName="/ppt/slides/_rels/slide5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presProps" Target="presProps.xml"/>
</Relationships>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44178847"/>
        <c:axId val="89256494"/>
      </c:barChart>
      <c:catAx>
        <c:axId val="44178847"/>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89256494"/>
        <c:crosses val="autoZero"/>
        <c:auto val="1"/>
        <c:lblAlgn val="ctr"/>
        <c:lblOffset val="100"/>
        <c:noMultiLvlLbl val="0"/>
      </c:catAx>
      <c:valAx>
        <c:axId val="89256494"/>
        <c:scaling>
          <c:orientation val="minMax"/>
          <c:max val="1"/>
          <c:min val="0"/>
        </c:scaling>
        <c:delete val="1"/>
        <c:axPos val="l"/>
        <c:numFmt formatCode="[$-409]0%"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44178847"/>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DejaVu Sans"/>
              </a:rPr>
              <a:t>Click to move the slide</a:t>
            </a:r>
            <a:endParaRPr b="0" lang="en-US" sz="4400" spc="-1" strike="noStrike">
              <a:latin typeface="DejaVu Sans"/>
            </a:endParaRPr>
          </a:p>
        </p:txBody>
      </p:sp>
      <p:sp>
        <p:nvSpPr>
          <p:cNvPr id="18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DejaVu Sans"/>
              </a:rPr>
              <a:t>Click to edit the notes format</a:t>
            </a:r>
            <a:endParaRPr b="0" lang="en-US" sz="2000" spc="-1" strike="noStrike">
              <a:latin typeface="DejaVu Sans"/>
            </a:endParaRPr>
          </a:p>
        </p:txBody>
      </p:sp>
      <p:sp>
        <p:nvSpPr>
          <p:cNvPr id="186"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DejaVu Serif"/>
              </a:rPr>
              <a:t>&lt;header&gt;</a:t>
            </a:r>
            <a:endParaRPr b="0" lang="en-US" sz="1400" spc="-1" strike="noStrike">
              <a:latin typeface="DejaVu Serif"/>
            </a:endParaRPr>
          </a:p>
        </p:txBody>
      </p:sp>
      <p:sp>
        <p:nvSpPr>
          <p:cNvPr id="187"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DejaVu Serif"/>
              </a:defRPr>
            </a:lvl1pPr>
          </a:lstStyle>
          <a:p>
            <a:pPr algn="r">
              <a:buNone/>
            </a:pPr>
            <a:r>
              <a:rPr b="0" lang="en-US" sz="1400" spc="-1" strike="noStrike">
                <a:latin typeface="DejaVu Serif"/>
              </a:rPr>
              <a:t>&lt;date/time&gt;</a:t>
            </a:r>
            <a:endParaRPr b="0" lang="en-US" sz="1400" spc="-1" strike="noStrike">
              <a:latin typeface="DejaVu Serif"/>
            </a:endParaRPr>
          </a:p>
        </p:txBody>
      </p:sp>
      <p:sp>
        <p:nvSpPr>
          <p:cNvPr id="188"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DejaVu Serif"/>
              </a:defRPr>
            </a:lvl1pPr>
          </a:lstStyle>
          <a:p>
            <a:r>
              <a:rPr b="0" lang="en-US" sz="1400" spc="-1" strike="noStrike">
                <a:latin typeface="DejaVu Serif"/>
              </a:rPr>
              <a:t>&lt;footer&gt;</a:t>
            </a:r>
            <a:endParaRPr b="0" lang="en-US" sz="1400" spc="-1" strike="noStrike">
              <a:latin typeface="DejaVu Serif"/>
            </a:endParaRPr>
          </a:p>
        </p:txBody>
      </p:sp>
      <p:sp>
        <p:nvSpPr>
          <p:cNvPr id="189"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DejaVu Serif"/>
              </a:defRPr>
            </a:lvl1pPr>
          </a:lstStyle>
          <a:p>
            <a:pPr algn="r">
              <a:buNone/>
            </a:pPr>
            <a:fld id="{72C30CB0-0D3C-482E-ACBC-7AA1DDC3493B}" type="slidenum">
              <a:rPr b="0" lang="en-US" sz="1400" spc="-1" strike="noStrike">
                <a:latin typeface="DejaVu Serif"/>
              </a:rPr>
              <a:t>&lt;number&gt;</a:t>
            </a:fld>
            <a:endParaRPr b="0" lang="en-US" sz="1400" spc="-1" strike="noStrike">
              <a:latin typeface="DejaVu Serif"/>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90360" y="744480"/>
            <a:ext cx="6607800" cy="3713760"/>
          </a:xfrm>
          <a:prstGeom prst="rect">
            <a:avLst/>
          </a:prstGeom>
          <a:ln w="0">
            <a:noFill/>
          </a:ln>
        </p:spPr>
      </p:sp>
      <p:sp>
        <p:nvSpPr>
          <p:cNvPr id="435" name="PlaceHolder 2"/>
          <p:cNvSpPr>
            <a:spLocks noGrp="1"/>
          </p:cNvSpPr>
          <p:nvPr>
            <p:ph type="body"/>
          </p:nvPr>
        </p:nvSpPr>
        <p:spPr>
          <a:xfrm>
            <a:off x="679680" y="4715280"/>
            <a:ext cx="5428800" cy="4457520"/>
          </a:xfrm>
          <a:prstGeom prst="rect">
            <a:avLst/>
          </a:prstGeom>
          <a:noFill/>
          <a:ln w="0">
            <a:noFill/>
          </a:ln>
        </p:spPr>
        <p:txBody>
          <a:bodyPr lIns="95400" rIns="95400" tIns="47880" bIns="47880" anchor="t">
            <a:noAutofit/>
          </a:bodyPr>
          <a:p>
            <a:endParaRPr b="0" lang="en-US" sz="2000" spc="-1" strike="noStrike">
              <a:latin typeface="DejaVu Sans"/>
            </a:endParaRPr>
          </a:p>
        </p:txBody>
      </p:sp>
      <p:sp>
        <p:nvSpPr>
          <p:cNvPr id="436" name="CustomShape 3"/>
          <p:cNvSpPr/>
          <p:nvPr/>
        </p:nvSpPr>
        <p:spPr>
          <a:xfrm>
            <a:off x="3850560" y="9428760"/>
            <a:ext cx="2936160" cy="48708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buNone/>
            </a:pPr>
            <a:fld id="{93AAA03A-87DD-47F0-924D-D887624D6C03}" type="slidenum">
              <a:rPr b="0" lang="de-DE" sz="1300" spc="-1" strike="noStrike">
                <a:solidFill>
                  <a:srgbClr val="000000"/>
                </a:solidFill>
                <a:latin typeface="+mn-lt"/>
                <a:ea typeface="+mn-ea"/>
              </a:rPr>
              <a:t>&lt;number&gt;</a:t>
            </a:fld>
            <a:endParaRPr b="0" lang="en-US" sz="1300" spc="-1" strike="noStrike">
              <a:latin typeface="DejaVu Sans"/>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217440" y="812880"/>
            <a:ext cx="7115760" cy="3999600"/>
          </a:xfrm>
          <a:prstGeom prst="rect">
            <a:avLst/>
          </a:prstGeom>
          <a:ln w="0">
            <a:noFill/>
          </a:ln>
        </p:spPr>
      </p:sp>
      <p:sp>
        <p:nvSpPr>
          <p:cNvPr id="438" name="PlaceHolder 2"/>
          <p:cNvSpPr>
            <a:spLocks noGrp="1"/>
          </p:cNvSpPr>
          <p:nvPr>
            <p:ph type="body"/>
          </p:nvPr>
        </p:nvSpPr>
        <p:spPr>
          <a:xfrm>
            <a:off x="756000" y="5078520"/>
            <a:ext cx="6038640" cy="4802040"/>
          </a:xfrm>
          <a:prstGeom prst="rect">
            <a:avLst/>
          </a:prstGeom>
          <a:noFill/>
          <a:ln w="0">
            <a:noFill/>
          </a:ln>
        </p:spPr>
        <p:txBody>
          <a:bodyPr lIns="0" rIns="0" tIns="0" bIns="0" anchor="t">
            <a:noAutofit/>
          </a:bodyPr>
          <a:p>
            <a:endParaRPr b="0" lang="en-US" sz="2000" spc="-1" strike="noStrike">
              <a:latin typeface="DejaVu Sans"/>
            </a:endParaRPr>
          </a:p>
        </p:txBody>
      </p:sp>
      <p:sp>
        <p:nvSpPr>
          <p:cNvPr id="439" name="CustomShape 3"/>
          <p:cNvSpPr/>
          <p:nvPr/>
        </p:nvSpPr>
        <p:spPr>
          <a:xfrm>
            <a:off x="4278960" y="10157400"/>
            <a:ext cx="3271680" cy="5252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97A0AA0B-4F30-47DA-B1C4-EA5952C8AC0F}" type="slidenum">
              <a:rPr b="0" lang="en-US" sz="1400" spc="-1" strike="noStrike">
                <a:solidFill>
                  <a:srgbClr val="000000"/>
                </a:solidFill>
                <a:latin typeface="Times New Roman"/>
                <a:ea typeface="+mn-ea"/>
              </a:rPr>
              <a:t>&lt;number&gt;</a:t>
            </a:fld>
            <a:endParaRPr b="0" lang="en-US" sz="1400" spc="-1" strike="noStrike">
              <a:latin typeface="DejaVu Sans"/>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90360" y="744480"/>
            <a:ext cx="6607800" cy="3713760"/>
          </a:xfrm>
          <a:prstGeom prst="rect">
            <a:avLst/>
          </a:prstGeom>
          <a:ln w="0">
            <a:noFill/>
          </a:ln>
        </p:spPr>
      </p:sp>
      <p:sp>
        <p:nvSpPr>
          <p:cNvPr id="441" name="PlaceHolder 2"/>
          <p:cNvSpPr>
            <a:spLocks noGrp="1"/>
          </p:cNvSpPr>
          <p:nvPr>
            <p:ph type="body"/>
          </p:nvPr>
        </p:nvSpPr>
        <p:spPr>
          <a:xfrm>
            <a:off x="679680" y="4715280"/>
            <a:ext cx="5428800" cy="4457520"/>
          </a:xfrm>
          <a:prstGeom prst="rect">
            <a:avLst/>
          </a:prstGeom>
          <a:noFill/>
          <a:ln w="0">
            <a:noFill/>
          </a:ln>
        </p:spPr>
        <p:txBody>
          <a:bodyPr lIns="95400" rIns="95400" tIns="47880" bIns="47880" anchor="t">
            <a:noAutofit/>
          </a:bodyPr>
          <a:p>
            <a:endParaRPr b="0" lang="en-US" sz="2000" spc="-1" strike="noStrike">
              <a:latin typeface="DejaVu Sans"/>
            </a:endParaRPr>
          </a:p>
        </p:txBody>
      </p:sp>
      <p:sp>
        <p:nvSpPr>
          <p:cNvPr id="442" name="CustomShape 3"/>
          <p:cNvSpPr/>
          <p:nvPr/>
        </p:nvSpPr>
        <p:spPr>
          <a:xfrm>
            <a:off x="3850560" y="9428760"/>
            <a:ext cx="2936160" cy="48708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buNone/>
            </a:pPr>
            <a:fld id="{DF3871E4-0522-47D8-B0DD-E3C0AC796577}" type="slidenum">
              <a:rPr b="0" lang="de-DE" sz="1300" spc="-1" strike="noStrike">
                <a:solidFill>
                  <a:srgbClr val="000000"/>
                </a:solidFill>
                <a:latin typeface="+mn-lt"/>
                <a:ea typeface="+mn-ea"/>
              </a:rPr>
              <a:t>&lt;number&gt;</a:t>
            </a:fld>
            <a:endParaRPr b="0" lang="en-US" sz="1300" spc="-1" strike="noStrike">
              <a:latin typeface="DejaVu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48C23D6F-FFFF-4242-A213-0C5217082D07}"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06640" cy="36000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50640" cy="560520"/>
          </a:xfrm>
          <a:prstGeom prst="rect">
            <a:avLst/>
          </a:prstGeom>
          <a:ln w="0">
            <a:noFill/>
          </a:ln>
        </p:spPr>
      </p:pic>
      <p:pic>
        <p:nvPicPr>
          <p:cNvPr id="4" name="Grafik 2" descr=""/>
          <p:cNvPicPr/>
          <p:nvPr/>
        </p:nvPicPr>
        <p:blipFill>
          <a:blip r:embed="rId3"/>
          <a:stretch/>
        </p:blipFill>
        <p:spPr>
          <a:xfrm>
            <a:off x="7430400" y="134640"/>
            <a:ext cx="3696480" cy="512640"/>
          </a:xfrm>
          <a:prstGeom prst="rect">
            <a:avLst/>
          </a:prstGeom>
          <a:ln w="0">
            <a:noFill/>
          </a:ln>
        </p:spPr>
      </p:pic>
      <p:sp>
        <p:nvSpPr>
          <p:cNvPr id="5" name="CustomShape 4"/>
          <p:cNvSpPr/>
          <p:nvPr/>
        </p:nvSpPr>
        <p:spPr>
          <a:xfrm>
            <a:off x="912240" y="1268280"/>
            <a:ext cx="9206640" cy="360000"/>
          </a:xfrm>
          <a:prstGeom prst="rect">
            <a:avLst/>
          </a:prstGeom>
          <a:noFill/>
          <a:ln w="0">
            <a:noFill/>
          </a:ln>
        </p:spPr>
        <p:style>
          <a:lnRef idx="0"/>
          <a:fillRef idx="0"/>
          <a:effectRef idx="0"/>
          <a:fontRef idx="minor"/>
        </p:style>
      </p:sp>
      <p:sp>
        <p:nvSpPr>
          <p:cNvPr id="6"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1B4E6331-4C21-44C0-911D-DDBAB687F9D3}"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06640" cy="36000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50640" cy="560520"/>
          </a:xfrm>
          <a:prstGeom prst="rect">
            <a:avLst/>
          </a:prstGeom>
          <a:ln w="0">
            <a:noFill/>
          </a:ln>
        </p:spPr>
      </p:pic>
      <p:pic>
        <p:nvPicPr>
          <p:cNvPr id="50" name="Grafik 2" descr=""/>
          <p:cNvPicPr/>
          <p:nvPr/>
        </p:nvPicPr>
        <p:blipFill>
          <a:blip r:embed="rId3"/>
          <a:stretch/>
        </p:blipFill>
        <p:spPr>
          <a:xfrm>
            <a:off x="7430400" y="134640"/>
            <a:ext cx="3696480" cy="512640"/>
          </a:xfrm>
          <a:prstGeom prst="rect">
            <a:avLst/>
          </a:prstGeom>
          <a:ln w="0">
            <a:noFill/>
          </a:ln>
        </p:spPr>
      </p:pic>
      <p:sp>
        <p:nvSpPr>
          <p:cNvPr id="5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A252BF42-F30E-4936-ADE0-57E3F4CCB393}"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53"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9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47E8CB22-8F45-4356-A4CC-BF7CA462DFCA}"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4" name="CustomShape 3"/>
          <p:cNvSpPr/>
          <p:nvPr/>
        </p:nvSpPr>
        <p:spPr>
          <a:xfrm>
            <a:off x="912240" y="1268280"/>
            <a:ext cx="9206640" cy="360000"/>
          </a:xfrm>
          <a:prstGeom prst="rect">
            <a:avLst/>
          </a:prstGeom>
          <a:noFill/>
          <a:ln w="0">
            <a:noFill/>
          </a:ln>
        </p:spPr>
        <p:style>
          <a:lnRef idx="0"/>
          <a:fillRef idx="0"/>
          <a:effectRef idx="0"/>
          <a:fontRef idx="minor"/>
        </p:style>
      </p:sp>
      <p:pic>
        <p:nvPicPr>
          <p:cNvPr id="95" name="Picture 19" descr="Logo_TUC_de_RGB"/>
          <p:cNvPicPr/>
          <p:nvPr/>
        </p:nvPicPr>
        <p:blipFill>
          <a:blip r:embed="rId2"/>
          <a:stretch/>
        </p:blipFill>
        <p:spPr>
          <a:xfrm>
            <a:off x="0" y="0"/>
            <a:ext cx="3050640" cy="560520"/>
          </a:xfrm>
          <a:prstGeom prst="rect">
            <a:avLst/>
          </a:prstGeom>
          <a:ln w="0">
            <a:noFill/>
          </a:ln>
        </p:spPr>
      </p:pic>
      <p:pic>
        <p:nvPicPr>
          <p:cNvPr id="96" name="Grafik 2" descr=""/>
          <p:cNvPicPr/>
          <p:nvPr/>
        </p:nvPicPr>
        <p:blipFill>
          <a:blip r:embed="rId3"/>
          <a:stretch/>
        </p:blipFill>
        <p:spPr>
          <a:xfrm>
            <a:off x="7430400" y="134640"/>
            <a:ext cx="3696480" cy="512640"/>
          </a:xfrm>
          <a:prstGeom prst="rect">
            <a:avLst/>
          </a:prstGeom>
          <a:ln w="0">
            <a:noFill/>
          </a:ln>
        </p:spPr>
      </p:pic>
      <p:sp>
        <p:nvSpPr>
          <p:cNvPr id="9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9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4FA2B1C3-3656-4FF3-9A36-8B99D6D1373E}"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9"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13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C790532C-B001-47B3-98E8-B2769C2BCEE2}"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0" name="CustomShape 3"/>
          <p:cNvSpPr/>
          <p:nvPr/>
        </p:nvSpPr>
        <p:spPr>
          <a:xfrm>
            <a:off x="912240" y="1268280"/>
            <a:ext cx="9206640" cy="360000"/>
          </a:xfrm>
          <a:prstGeom prst="rect">
            <a:avLst/>
          </a:prstGeom>
          <a:noFill/>
          <a:ln w="0">
            <a:noFill/>
          </a:ln>
        </p:spPr>
        <p:style>
          <a:lnRef idx="0"/>
          <a:fillRef idx="0"/>
          <a:effectRef idx="0"/>
          <a:fontRef idx="minor"/>
        </p:style>
      </p:sp>
      <p:pic>
        <p:nvPicPr>
          <p:cNvPr id="141" name="Picture 19" descr="Logo_TUC_de_RGB"/>
          <p:cNvPicPr/>
          <p:nvPr/>
        </p:nvPicPr>
        <p:blipFill>
          <a:blip r:embed="rId2"/>
          <a:stretch/>
        </p:blipFill>
        <p:spPr>
          <a:xfrm>
            <a:off x="0" y="0"/>
            <a:ext cx="3050640" cy="560520"/>
          </a:xfrm>
          <a:prstGeom prst="rect">
            <a:avLst/>
          </a:prstGeom>
          <a:ln w="0">
            <a:noFill/>
          </a:ln>
        </p:spPr>
      </p:pic>
      <p:pic>
        <p:nvPicPr>
          <p:cNvPr id="142" name="Grafik 2" descr=""/>
          <p:cNvPicPr/>
          <p:nvPr/>
        </p:nvPicPr>
        <p:blipFill>
          <a:blip r:embed="rId3"/>
          <a:stretch/>
        </p:blipFill>
        <p:spPr>
          <a:xfrm>
            <a:off x="7430400" y="134640"/>
            <a:ext cx="3696480" cy="512640"/>
          </a:xfrm>
          <a:prstGeom prst="rect">
            <a:avLst/>
          </a:prstGeom>
          <a:ln w="0">
            <a:noFill/>
          </a:ln>
        </p:spPr>
      </p:pic>
      <p:sp>
        <p:nvSpPr>
          <p:cNvPr id="14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14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8C1BB2CB-E9B8-4FAD-B5C7-682CD1F7D88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5"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a:t>
            </a:r>
            <a:r>
              <a:rPr b="0" lang="en-US" sz="4400" spc="-1" strike="noStrike">
                <a:latin typeface="DejaVu Sans"/>
              </a:rPr>
              <a:t>the title </a:t>
            </a:r>
            <a:r>
              <a:rPr b="0" lang="en-US" sz="4400" spc="-1" strike="noStrike">
                <a:latin typeface="DejaVu Sans"/>
              </a:rPr>
              <a:t>text format</a:t>
            </a:r>
            <a:endParaRPr b="0" lang="en-US" sz="4400" spc="-1" strike="noStrike">
              <a:latin typeface="DejaVu Sans"/>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21.wmf"/><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31.jpe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59720" cy="11462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191" name="CustomShape 2"/>
          <p:cNvSpPr/>
          <p:nvPr/>
        </p:nvSpPr>
        <p:spPr>
          <a:xfrm>
            <a:off x="527400" y="2852640"/>
            <a:ext cx="10359720" cy="2367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1: Introduction</a:t>
            </a: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The Limits to Growth – 1972 / 2004 </a:t>
            </a:r>
            <a:endParaRPr b="0" lang="en-US" sz="2400" spc="-1" strike="noStrike">
              <a:latin typeface="DejaVu Sans"/>
            </a:endParaRPr>
          </a:p>
        </p:txBody>
      </p:sp>
      <p:sp>
        <p:nvSpPr>
          <p:cNvPr id="216" name="CustomShape 2"/>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217" name="Grafik 4" descr=""/>
          <p:cNvPicPr/>
          <p:nvPr/>
        </p:nvPicPr>
        <p:blipFill>
          <a:blip r:embed="rId1"/>
          <a:stretch/>
        </p:blipFill>
        <p:spPr>
          <a:xfrm>
            <a:off x="1128960" y="1847520"/>
            <a:ext cx="4957560" cy="3565080"/>
          </a:xfrm>
          <a:prstGeom prst="rect">
            <a:avLst/>
          </a:prstGeom>
          <a:ln w="0">
            <a:noFill/>
          </a:ln>
        </p:spPr>
      </p:pic>
      <p:pic>
        <p:nvPicPr>
          <p:cNvPr id="218" name="Grafik 4" descr=""/>
          <p:cNvPicPr/>
          <p:nvPr/>
        </p:nvPicPr>
        <p:blipFill>
          <a:blip r:embed="rId2"/>
          <a:stretch/>
        </p:blipFill>
        <p:spPr>
          <a:xfrm>
            <a:off x="6732360" y="1434960"/>
            <a:ext cx="3466080" cy="44035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Resource Consumption </a:t>
            </a:r>
            <a:endParaRPr b="0" lang="en-US" sz="2400" spc="-1" strike="noStrike">
              <a:latin typeface="DejaVu Sans"/>
            </a:endParaRPr>
          </a:p>
        </p:txBody>
      </p:sp>
      <p:sp>
        <p:nvSpPr>
          <p:cNvPr id="220" name="CustomShape 2"/>
          <p:cNvSpPr/>
          <p:nvPr/>
        </p:nvSpPr>
        <p:spPr>
          <a:xfrm>
            <a:off x="263520" y="6411600"/>
            <a:ext cx="647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latin typeface="DejaVu Sans"/>
            </a:endParaRPr>
          </a:p>
        </p:txBody>
      </p:sp>
      <p:graphicFrame>
        <p:nvGraphicFramePr>
          <p:cNvPr id="221" name=""/>
          <p:cNvGraphicFramePr/>
          <p:nvPr/>
        </p:nvGraphicFramePr>
        <p:xfrm>
          <a:off x="764280" y="1828800"/>
          <a:ext cx="10218960" cy="4398120"/>
        </p:xfrm>
        <a:graphic>
          <a:graphicData uri="http://schemas.openxmlformats.org/drawingml/2006/chart">
            <c:chart xmlns:c="http://schemas.openxmlformats.org/drawingml/2006/chart" xmlns:r="http://schemas.openxmlformats.org/officeDocument/2006/relationships" r:id="rId2"/>
          </a:graphicData>
        </a:graphic>
      </p:graphicFrame>
      <p:sp>
        <p:nvSpPr>
          <p:cNvPr id="222" name="CustomShape 3"/>
          <p:cNvSpPr/>
          <p:nvPr/>
        </p:nvSpPr>
        <p:spPr>
          <a:xfrm>
            <a:off x="421200" y="187848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December</a:t>
            </a:r>
            <a:endParaRPr b="0" lang="en-US" sz="600" spc="-1" strike="noStrike">
              <a:latin typeface="DejaVu Sans"/>
            </a:endParaRPr>
          </a:p>
        </p:txBody>
      </p:sp>
      <p:sp>
        <p:nvSpPr>
          <p:cNvPr id="223" name="CustomShape 4"/>
          <p:cNvSpPr/>
          <p:nvPr/>
        </p:nvSpPr>
        <p:spPr>
          <a:xfrm>
            <a:off x="421560" y="213084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November</a:t>
            </a:r>
            <a:endParaRPr b="0" lang="en-US" sz="600" spc="-1" strike="noStrike">
              <a:latin typeface="DejaVu Sans"/>
            </a:endParaRPr>
          </a:p>
        </p:txBody>
      </p:sp>
      <p:sp>
        <p:nvSpPr>
          <p:cNvPr id="224" name="CustomShape 5"/>
          <p:cNvSpPr/>
          <p:nvPr/>
        </p:nvSpPr>
        <p:spPr>
          <a:xfrm>
            <a:off x="421920" y="501120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January</a:t>
            </a:r>
            <a:endParaRPr b="0" lang="en-US" sz="600" spc="-1" strike="noStrike">
              <a:latin typeface="DejaVu Sans"/>
            </a:endParaRPr>
          </a:p>
        </p:txBody>
      </p:sp>
      <p:sp>
        <p:nvSpPr>
          <p:cNvPr id="225" name="CustomShape 6"/>
          <p:cNvSpPr/>
          <p:nvPr/>
        </p:nvSpPr>
        <p:spPr>
          <a:xfrm>
            <a:off x="422280" y="472356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February</a:t>
            </a:r>
            <a:endParaRPr b="0" lang="en-US" sz="600" spc="-1" strike="noStrike">
              <a:latin typeface="DejaVu Sans"/>
            </a:endParaRPr>
          </a:p>
        </p:txBody>
      </p:sp>
      <p:sp>
        <p:nvSpPr>
          <p:cNvPr id="226" name="CustomShape 7"/>
          <p:cNvSpPr/>
          <p:nvPr/>
        </p:nvSpPr>
        <p:spPr>
          <a:xfrm>
            <a:off x="422640" y="443592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March</a:t>
            </a:r>
            <a:endParaRPr b="0" lang="en-US" sz="600" spc="-1" strike="noStrike">
              <a:latin typeface="DejaVu Sans"/>
            </a:endParaRPr>
          </a:p>
        </p:txBody>
      </p:sp>
      <p:sp>
        <p:nvSpPr>
          <p:cNvPr id="227" name="CustomShape 8"/>
          <p:cNvSpPr/>
          <p:nvPr/>
        </p:nvSpPr>
        <p:spPr>
          <a:xfrm>
            <a:off x="421200" y="412848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April</a:t>
            </a:r>
            <a:endParaRPr b="0" lang="en-US" sz="600" spc="-1" strike="noStrike">
              <a:latin typeface="DejaVu Sans"/>
            </a:endParaRPr>
          </a:p>
        </p:txBody>
      </p:sp>
      <p:sp>
        <p:nvSpPr>
          <p:cNvPr id="228" name="CustomShape 9"/>
          <p:cNvSpPr/>
          <p:nvPr/>
        </p:nvSpPr>
        <p:spPr>
          <a:xfrm>
            <a:off x="421200" y="385020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May</a:t>
            </a:r>
            <a:endParaRPr b="0" lang="en-US" sz="600" spc="-1" strike="noStrike">
              <a:latin typeface="DejaVu Sans"/>
            </a:endParaRPr>
          </a:p>
        </p:txBody>
      </p:sp>
      <p:sp>
        <p:nvSpPr>
          <p:cNvPr id="229" name="CustomShape 10"/>
          <p:cNvSpPr/>
          <p:nvPr/>
        </p:nvSpPr>
        <p:spPr>
          <a:xfrm>
            <a:off x="421200" y="355068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June</a:t>
            </a:r>
            <a:endParaRPr b="0" lang="en-US" sz="600" spc="-1" strike="noStrike">
              <a:latin typeface="DejaVu Sans"/>
            </a:endParaRPr>
          </a:p>
        </p:txBody>
      </p:sp>
      <p:sp>
        <p:nvSpPr>
          <p:cNvPr id="230" name="CustomShape 11"/>
          <p:cNvSpPr/>
          <p:nvPr/>
        </p:nvSpPr>
        <p:spPr>
          <a:xfrm>
            <a:off x="424080" y="324936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July</a:t>
            </a:r>
            <a:endParaRPr b="0" lang="en-US" sz="600" spc="-1" strike="noStrike">
              <a:latin typeface="DejaVu Sans"/>
            </a:endParaRPr>
          </a:p>
        </p:txBody>
      </p:sp>
      <p:sp>
        <p:nvSpPr>
          <p:cNvPr id="231" name="CustomShape 12"/>
          <p:cNvSpPr/>
          <p:nvPr/>
        </p:nvSpPr>
        <p:spPr>
          <a:xfrm>
            <a:off x="424440" y="296172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August</a:t>
            </a:r>
            <a:endParaRPr b="0" lang="en-US" sz="600" spc="-1" strike="noStrike">
              <a:latin typeface="DejaVu Sans"/>
            </a:endParaRPr>
          </a:p>
        </p:txBody>
      </p:sp>
      <p:sp>
        <p:nvSpPr>
          <p:cNvPr id="232" name="CustomShape 13"/>
          <p:cNvSpPr/>
          <p:nvPr/>
        </p:nvSpPr>
        <p:spPr>
          <a:xfrm>
            <a:off x="424800" y="267408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September</a:t>
            </a:r>
            <a:endParaRPr b="0" lang="en-US" sz="600" spc="-1" strike="noStrike">
              <a:latin typeface="DejaVu Sans"/>
            </a:endParaRPr>
          </a:p>
        </p:txBody>
      </p:sp>
      <p:sp>
        <p:nvSpPr>
          <p:cNvPr id="233" name="CustomShape 14"/>
          <p:cNvSpPr/>
          <p:nvPr/>
        </p:nvSpPr>
        <p:spPr>
          <a:xfrm>
            <a:off x="425160" y="2386440"/>
            <a:ext cx="680040" cy="173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October</a:t>
            </a:r>
            <a:endParaRPr b="0" lang="en-US" sz="600" spc="-1" strike="noStrike">
              <a:latin typeface="DejaVu Sans"/>
            </a:endParaRPr>
          </a:p>
        </p:txBody>
      </p:sp>
      <p:pic>
        <p:nvPicPr>
          <p:cNvPr id="234" name="" descr=""/>
          <p:cNvPicPr/>
          <p:nvPr/>
        </p:nvPicPr>
        <p:blipFill>
          <a:blip r:embed="rId3"/>
          <a:stretch/>
        </p:blipFill>
        <p:spPr>
          <a:xfrm>
            <a:off x="9829800" y="1229040"/>
            <a:ext cx="812880" cy="495000"/>
          </a:xfrm>
          <a:prstGeom prst="rect">
            <a:avLst/>
          </a:prstGeom>
          <a:ln w="0">
            <a:noFill/>
          </a:ln>
        </p:spPr>
      </p:pic>
      <p:pic>
        <p:nvPicPr>
          <p:cNvPr id="235" name="" descr=""/>
          <p:cNvPicPr/>
          <p:nvPr/>
        </p:nvPicPr>
        <p:blipFill>
          <a:blip r:embed="rId4"/>
          <a:srcRect l="0" t="0" r="44147" b="0"/>
          <a:stretch/>
        </p:blipFill>
        <p:spPr>
          <a:xfrm>
            <a:off x="1143000" y="1229040"/>
            <a:ext cx="451080" cy="495000"/>
          </a:xfrm>
          <a:prstGeom prst="rect">
            <a:avLst/>
          </a:prstGeom>
          <a:ln w="0">
            <a:noFill/>
          </a:ln>
        </p:spPr>
      </p:pic>
      <p:sp>
        <p:nvSpPr>
          <p:cNvPr id="236" name="CustomShape 15"/>
          <p:cNvSpPr/>
          <p:nvPr/>
        </p:nvSpPr>
        <p:spPr>
          <a:xfrm>
            <a:off x="1071000" y="1648800"/>
            <a:ext cx="753480" cy="218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900" spc="-1" strike="noStrike">
                <a:solidFill>
                  <a:srgbClr val="000000"/>
                </a:solidFill>
                <a:latin typeface="DejaVu Sans"/>
                <a:ea typeface="DejaVu Sans"/>
              </a:rPr>
              <a:t>1 Earth</a:t>
            </a:r>
            <a:endParaRPr b="0" lang="en-US" sz="900" spc="-1" strike="noStrike">
              <a:latin typeface="DejaVu Sans"/>
            </a:endParaRPr>
          </a:p>
        </p:txBody>
      </p:sp>
      <p:sp>
        <p:nvSpPr>
          <p:cNvPr id="237" name="CustomShape 16"/>
          <p:cNvSpPr/>
          <p:nvPr/>
        </p:nvSpPr>
        <p:spPr>
          <a:xfrm>
            <a:off x="9963000" y="1648800"/>
            <a:ext cx="77544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900" spc="-1" strike="noStrike">
                <a:solidFill>
                  <a:srgbClr val="000000"/>
                </a:solidFill>
                <a:latin typeface="DejaVu Sans"/>
                <a:ea typeface="DejaVu Sans"/>
              </a:rPr>
              <a:t>1.7 Earths</a:t>
            </a:r>
            <a:endParaRPr b="0" lang="en-US" sz="900" spc="-1" strike="noStrike">
              <a:latin typeface="DejaVu Sans"/>
            </a:endParaRPr>
          </a:p>
        </p:txBody>
      </p:sp>
      <p:sp>
        <p:nvSpPr>
          <p:cNvPr id="238" name="CustomShape 17"/>
          <p:cNvSpPr/>
          <p:nvPr/>
        </p:nvSpPr>
        <p:spPr>
          <a:xfrm>
            <a:off x="335520" y="1340640"/>
            <a:ext cx="1074384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600" spc="-1" strike="noStrike">
                <a:solidFill>
                  <a:srgbClr val="000000"/>
                </a:solidFill>
                <a:latin typeface="DejaVu Sans"/>
                <a:ea typeface="DejaVu Sans"/>
              </a:rPr>
              <a:t>Earth Overshoot Day </a:t>
            </a:r>
            <a:endParaRPr b="0" lang="en-US" sz="1600" spc="-1" strike="noStrike">
              <a:latin typeface="DejaVu Sans"/>
            </a:endParaRPr>
          </a:p>
          <a:p>
            <a:pPr algn="ctr">
              <a:lnSpc>
                <a:spcPct val="100000"/>
              </a:lnSpc>
              <a:buNone/>
            </a:pPr>
            <a:r>
              <a:rPr b="0" lang="en-US" sz="1600" spc="-1" strike="noStrike">
                <a:solidFill>
                  <a:srgbClr val="000000"/>
                </a:solidFill>
                <a:latin typeface="DejaVu Sans"/>
                <a:ea typeface="DejaVu Sans"/>
              </a:rPr>
              <a:t>1970-2021</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Environmental Pollution </a:t>
            </a:r>
            <a:endParaRPr b="0" lang="en-US" sz="2400" spc="-1" strike="noStrike">
              <a:latin typeface="DejaVu Sans"/>
            </a:endParaRPr>
          </a:p>
        </p:txBody>
      </p:sp>
      <p:pic>
        <p:nvPicPr>
          <p:cNvPr id="240" name="" descr=""/>
          <p:cNvPicPr/>
          <p:nvPr/>
        </p:nvPicPr>
        <p:blipFill>
          <a:blip r:embed="rId1"/>
          <a:stretch/>
        </p:blipFill>
        <p:spPr>
          <a:xfrm>
            <a:off x="6035040" y="2661120"/>
            <a:ext cx="4948560" cy="3275280"/>
          </a:xfrm>
          <a:prstGeom prst="rect">
            <a:avLst/>
          </a:prstGeom>
          <a:ln w="0">
            <a:noFill/>
          </a:ln>
        </p:spPr>
      </p:pic>
      <p:pic>
        <p:nvPicPr>
          <p:cNvPr id="241" name="" descr=""/>
          <p:cNvPicPr/>
          <p:nvPr/>
        </p:nvPicPr>
        <p:blipFill>
          <a:blip r:embed="rId2"/>
          <a:stretch/>
        </p:blipFill>
        <p:spPr>
          <a:xfrm>
            <a:off x="549000" y="1371600"/>
            <a:ext cx="5113080" cy="3833280"/>
          </a:xfrm>
          <a:prstGeom prst="rect">
            <a:avLst/>
          </a:prstGeom>
          <a:ln w="0">
            <a:noFill/>
          </a:ln>
        </p:spPr>
      </p:pic>
      <p:sp>
        <p:nvSpPr>
          <p:cNvPr id="242" name="CustomShape 2"/>
          <p:cNvSpPr/>
          <p:nvPr/>
        </p:nvSpPr>
        <p:spPr>
          <a:xfrm>
            <a:off x="263520" y="6267600"/>
            <a:ext cx="1093428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44" name="CustomShape 2"/>
          <p:cNvSpPr/>
          <p:nvPr/>
        </p:nvSpPr>
        <p:spPr>
          <a:xfrm>
            <a:off x="335520" y="1268280"/>
            <a:ext cx="5878080" cy="4305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latin typeface="DejaVu Sans"/>
            </a:endParaRPr>
          </a:p>
        </p:txBody>
      </p:sp>
      <p:sp>
        <p:nvSpPr>
          <p:cNvPr id="245" name="CustomShape 3"/>
          <p:cNvSpPr/>
          <p:nvPr/>
        </p:nvSpPr>
        <p:spPr>
          <a:xfrm>
            <a:off x="4206240" y="721800"/>
            <a:ext cx="1090440" cy="339480"/>
          </a:xfrm>
          <a:prstGeom prst="rect">
            <a:avLst/>
          </a:prstGeom>
          <a:noFill/>
          <a:ln w="0">
            <a:noFill/>
          </a:ln>
        </p:spPr>
        <p:style>
          <a:lnRef idx="0"/>
          <a:fillRef idx="0"/>
          <a:effectRef idx="0"/>
          <a:fontRef idx="minor"/>
        </p:style>
      </p:sp>
      <p:sp>
        <p:nvSpPr>
          <p:cNvPr id="246" name="CustomShape 4"/>
          <p:cNvSpPr/>
          <p:nvPr/>
        </p:nvSpPr>
        <p:spPr>
          <a:xfrm>
            <a:off x="263520" y="6265440"/>
            <a:ext cx="777852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https://ember-climate.org/insights/research/top-10-emitters-in-the-eu-ets-2021/</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DejaVu Sans"/>
            </a:endParaRPr>
          </a:p>
        </p:txBody>
      </p:sp>
      <p:pic>
        <p:nvPicPr>
          <p:cNvPr id="247" name="" descr=""/>
          <p:cNvPicPr/>
          <p:nvPr/>
        </p:nvPicPr>
        <p:blipFill>
          <a:blip r:embed="rId3"/>
          <a:stretch/>
        </p:blipFill>
        <p:spPr>
          <a:xfrm>
            <a:off x="6949440" y="914400"/>
            <a:ext cx="3945600" cy="2840400"/>
          </a:xfrm>
          <a:prstGeom prst="rect">
            <a:avLst/>
          </a:prstGeom>
          <a:ln w="0">
            <a:noFill/>
          </a:ln>
        </p:spPr>
      </p:pic>
      <p:pic>
        <p:nvPicPr>
          <p:cNvPr id="248" name="" descr=""/>
          <p:cNvPicPr/>
          <p:nvPr/>
        </p:nvPicPr>
        <p:blipFill>
          <a:blip r:embed="rId4"/>
          <a:stretch/>
        </p:blipFill>
        <p:spPr>
          <a:xfrm>
            <a:off x="6949440" y="3931920"/>
            <a:ext cx="3973320" cy="2647440"/>
          </a:xfrm>
          <a:prstGeom prst="rect">
            <a:avLst/>
          </a:prstGeom>
          <a:ln w="0">
            <a:noFill/>
          </a:ln>
        </p:spPr>
      </p:pic>
      <p:sp>
        <p:nvSpPr>
          <p:cNvPr id="249" name="CustomShape 5"/>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Environmental Pollution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51" name="CustomShape 2"/>
          <p:cNvSpPr/>
          <p:nvPr/>
        </p:nvSpPr>
        <p:spPr>
          <a:xfrm>
            <a:off x="335520" y="1268280"/>
            <a:ext cx="5878080" cy="4305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DejaVu Sans"/>
            </a:endParaRPr>
          </a:p>
        </p:txBody>
      </p:sp>
      <p:sp>
        <p:nvSpPr>
          <p:cNvPr id="252" name="CustomShape 3"/>
          <p:cNvSpPr/>
          <p:nvPr/>
        </p:nvSpPr>
        <p:spPr>
          <a:xfrm>
            <a:off x="4206240" y="721800"/>
            <a:ext cx="1090440" cy="339480"/>
          </a:xfrm>
          <a:prstGeom prst="rect">
            <a:avLst/>
          </a:prstGeom>
          <a:noFill/>
          <a:ln w="0">
            <a:noFill/>
          </a:ln>
        </p:spPr>
        <p:style>
          <a:lnRef idx="0"/>
          <a:fillRef idx="0"/>
          <a:effectRef idx="0"/>
          <a:fontRef idx="minor"/>
        </p:style>
      </p:sp>
      <p:pic>
        <p:nvPicPr>
          <p:cNvPr id="253" name="" descr=""/>
          <p:cNvPicPr/>
          <p:nvPr/>
        </p:nvPicPr>
        <p:blipFill>
          <a:blip r:embed="rId1"/>
          <a:stretch/>
        </p:blipFill>
        <p:spPr>
          <a:xfrm>
            <a:off x="6949440" y="914400"/>
            <a:ext cx="3945600" cy="2840400"/>
          </a:xfrm>
          <a:prstGeom prst="rect">
            <a:avLst/>
          </a:prstGeom>
          <a:ln w="0">
            <a:noFill/>
          </a:ln>
        </p:spPr>
      </p:pic>
      <p:pic>
        <p:nvPicPr>
          <p:cNvPr id="254" name="" descr=""/>
          <p:cNvPicPr/>
          <p:nvPr/>
        </p:nvPicPr>
        <p:blipFill>
          <a:blip r:embed="rId2"/>
          <a:stretch/>
        </p:blipFill>
        <p:spPr>
          <a:xfrm>
            <a:off x="6949440" y="3931920"/>
            <a:ext cx="3973320" cy="2647440"/>
          </a:xfrm>
          <a:prstGeom prst="rect">
            <a:avLst/>
          </a:prstGeom>
          <a:ln w="0">
            <a:noFill/>
          </a:ln>
        </p:spPr>
      </p:pic>
      <p:sp>
        <p:nvSpPr>
          <p:cNvPr id="255" name="CustomShape 4"/>
          <p:cNvSpPr/>
          <p:nvPr/>
        </p:nvSpPr>
        <p:spPr>
          <a:xfrm>
            <a:off x="263520" y="6265440"/>
            <a:ext cx="777852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https://ember-climate.org/insights/research/top-10-emitters-in-the-eu-ets-2021/</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DejaVu Sans"/>
            </a:endParaRPr>
          </a:p>
        </p:txBody>
      </p:sp>
      <p:sp>
        <p:nvSpPr>
          <p:cNvPr id="256" name="CustomShape 5"/>
          <p:cNvSpPr/>
          <p:nvPr/>
        </p:nvSpPr>
        <p:spPr>
          <a:xfrm>
            <a:off x="432720" y="1148040"/>
            <a:ext cx="10352880" cy="49356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Environmental Pollution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Climate Change</a:t>
            </a:r>
            <a:endParaRPr b="0" lang="en-US" sz="2400" spc="-1" strike="noStrike">
              <a:latin typeface="DejaVu Sans"/>
            </a:endParaRPr>
          </a:p>
        </p:txBody>
      </p:sp>
      <p:sp>
        <p:nvSpPr>
          <p:cNvPr id="258" name="CustomShape 2"/>
          <p:cNvSpPr/>
          <p:nvPr/>
        </p:nvSpPr>
        <p:spPr>
          <a:xfrm>
            <a:off x="263520" y="6411600"/>
            <a:ext cx="79614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US" sz="900" spc="-1" strike="noStrike">
              <a:latin typeface="DejaVu Sans"/>
            </a:endParaRPr>
          </a:p>
        </p:txBody>
      </p:sp>
      <p:pic>
        <p:nvPicPr>
          <p:cNvPr id="259" name="" descr=""/>
          <p:cNvPicPr/>
          <p:nvPr/>
        </p:nvPicPr>
        <p:blipFill>
          <a:blip r:embed="rId2"/>
          <a:stretch/>
        </p:blipFill>
        <p:spPr>
          <a:xfrm>
            <a:off x="2023200" y="2032200"/>
            <a:ext cx="6201720" cy="4205520"/>
          </a:xfrm>
          <a:prstGeom prst="rect">
            <a:avLst/>
          </a:prstGeom>
          <a:ln w="0">
            <a:noFill/>
          </a:ln>
        </p:spPr>
      </p:pic>
      <p:sp>
        <p:nvSpPr>
          <p:cNvPr id="260" name="CustomShape 3"/>
          <p:cNvSpPr/>
          <p:nvPr/>
        </p:nvSpPr>
        <p:spPr>
          <a:xfrm>
            <a:off x="335520" y="112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DejaVu Sans"/>
                <a:ea typeface="DejaVu Sans"/>
              </a:rPr>
              <a:t>2100 Warming Predictions</a:t>
            </a:r>
            <a:endParaRPr b="0" lang="en-US" sz="2400" spc="-1" strike="noStrike">
              <a:latin typeface="DejaVu Sans"/>
            </a:endParaRPr>
          </a:p>
        </p:txBody>
      </p:sp>
      <p:sp>
        <p:nvSpPr>
          <p:cNvPr id="261" name="CustomShape 4"/>
          <p:cNvSpPr/>
          <p:nvPr/>
        </p:nvSpPr>
        <p:spPr>
          <a:xfrm>
            <a:off x="-60480" y="1808640"/>
            <a:ext cx="1074384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DejaVu Sans"/>
            </a:endParaRPr>
          </a:p>
        </p:txBody>
      </p:sp>
      <p:sp>
        <p:nvSpPr>
          <p:cNvPr id="262" name="CustomShape 5"/>
          <p:cNvSpPr/>
          <p:nvPr/>
        </p:nvSpPr>
        <p:spPr>
          <a:xfrm>
            <a:off x="335520" y="112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DejaVu Sans"/>
                <a:ea typeface="DejaVu Sans"/>
              </a:rPr>
              <a:t>2100 Warming Predictions</a:t>
            </a:r>
            <a:endParaRPr b="0" lang="en-US" sz="2400" spc="-1" strike="noStrike">
              <a:latin typeface="DejaVu Sans"/>
            </a:endParaRPr>
          </a:p>
        </p:txBody>
      </p:sp>
      <p:sp>
        <p:nvSpPr>
          <p:cNvPr id="263" name="CustomShape 6"/>
          <p:cNvSpPr/>
          <p:nvPr/>
        </p:nvSpPr>
        <p:spPr>
          <a:xfrm rot="16186200">
            <a:off x="-91800" y="3773520"/>
            <a:ext cx="364500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Global greenhouse gas emissions GtCO2/Year</a:t>
            </a:r>
            <a:endParaRPr b="0" lang="en-US" sz="1300" spc="-1" strike="noStrike">
              <a:latin typeface="DejaVu Sans"/>
            </a:endParaRPr>
          </a:p>
        </p:txBody>
      </p:sp>
      <p:sp>
        <p:nvSpPr>
          <p:cNvPr id="264" name="CustomShape 7"/>
          <p:cNvSpPr/>
          <p:nvPr/>
        </p:nvSpPr>
        <p:spPr>
          <a:xfrm>
            <a:off x="8291520" y="367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4586"/>
                </a:solidFill>
                <a:latin typeface="DejaVu Sans"/>
                <a:ea typeface="DejaVu Sans"/>
              </a:rPr>
              <a:t>Policies &amp; Action (High) +2.9°C</a:t>
            </a:r>
            <a:endParaRPr b="0" lang="en-US" sz="1300" spc="-1" strike="noStrike">
              <a:latin typeface="DejaVu Sans"/>
            </a:endParaRPr>
          </a:p>
        </p:txBody>
      </p:sp>
      <p:sp>
        <p:nvSpPr>
          <p:cNvPr id="265" name="CustomShape 8"/>
          <p:cNvSpPr/>
          <p:nvPr/>
        </p:nvSpPr>
        <p:spPr>
          <a:xfrm>
            <a:off x="8291520" y="403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a0fc"/>
                </a:solidFill>
                <a:latin typeface="DejaVu Sans"/>
                <a:ea typeface="DejaVu Sans"/>
              </a:rPr>
              <a:t>Policies &amp; Action (Low) +2.5°C</a:t>
            </a:r>
            <a:endParaRPr b="0" lang="en-US" sz="1300" spc="-1" strike="noStrike">
              <a:latin typeface="DejaVu Sans"/>
            </a:endParaRPr>
          </a:p>
        </p:txBody>
      </p:sp>
      <p:sp>
        <p:nvSpPr>
          <p:cNvPr id="266" name="CustomShape 9"/>
          <p:cNvSpPr/>
          <p:nvPr/>
        </p:nvSpPr>
        <p:spPr>
          <a:xfrm>
            <a:off x="8291520" y="439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ffd320"/>
                </a:solidFill>
                <a:latin typeface="DejaVu Sans"/>
                <a:ea typeface="DejaVu Sans"/>
              </a:rPr>
              <a:t>2030 targets only +2.4°C</a:t>
            </a:r>
            <a:endParaRPr b="0" lang="en-US" sz="1300" spc="-1" strike="noStrike">
              <a:latin typeface="DejaVu Sans"/>
            </a:endParaRPr>
          </a:p>
        </p:txBody>
      </p:sp>
      <p:sp>
        <p:nvSpPr>
          <p:cNvPr id="267" name="CustomShape 10"/>
          <p:cNvSpPr/>
          <p:nvPr/>
        </p:nvSpPr>
        <p:spPr>
          <a:xfrm>
            <a:off x="8291520" y="475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579d1c"/>
                </a:solidFill>
                <a:latin typeface="DejaVu Sans"/>
                <a:ea typeface="DejaVu Sans"/>
              </a:rPr>
              <a:t>Pledges &amp; targets +2.1°C</a:t>
            </a:r>
            <a:endParaRPr b="0" lang="en-US" sz="1300" spc="-1" strike="noStrike">
              <a:latin typeface="DejaVu Sans"/>
            </a:endParaRPr>
          </a:p>
        </p:txBody>
      </p:sp>
      <p:sp>
        <p:nvSpPr>
          <p:cNvPr id="268" name="CustomShape 11"/>
          <p:cNvSpPr/>
          <p:nvPr/>
        </p:nvSpPr>
        <p:spPr>
          <a:xfrm>
            <a:off x="8291520" y="511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83caff"/>
                </a:solidFill>
                <a:latin typeface="DejaVu Sans"/>
                <a:ea typeface="DejaVu Sans"/>
              </a:rPr>
              <a:t>Optimistic scenario +1.8°C</a:t>
            </a:r>
            <a:endParaRPr b="0" lang="en-US" sz="1300" spc="-1" strike="noStrike">
              <a:latin typeface="DejaVu Sans"/>
            </a:endParaRPr>
          </a:p>
        </p:txBody>
      </p:sp>
      <p:sp>
        <p:nvSpPr>
          <p:cNvPr id="269" name="CustomShape 12"/>
          <p:cNvSpPr/>
          <p:nvPr/>
        </p:nvSpPr>
        <p:spPr>
          <a:xfrm>
            <a:off x="8291520" y="547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aecf00"/>
                </a:solidFill>
                <a:latin typeface="DejaVu Sans"/>
                <a:ea typeface="DejaVu Sans"/>
              </a:rPr>
              <a:t>1.5° consistant +1.3°C</a:t>
            </a:r>
            <a:endParaRPr b="0" lang="en-US" sz="1300" spc="-1" strike="noStrike">
              <a:latin typeface="DejaVu Sans"/>
            </a:endParaRPr>
          </a:p>
        </p:txBody>
      </p:sp>
      <p:sp>
        <p:nvSpPr>
          <p:cNvPr id="270" name="CustomShape 13"/>
          <p:cNvSpPr/>
          <p:nvPr/>
        </p:nvSpPr>
        <p:spPr>
          <a:xfrm>
            <a:off x="2397600" y="6128640"/>
            <a:ext cx="90972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1990</a:t>
            </a:r>
            <a:endParaRPr b="0" lang="en-US" sz="1300" spc="-1" strike="noStrike">
              <a:latin typeface="DejaVu Sans"/>
            </a:endParaRPr>
          </a:p>
        </p:txBody>
      </p:sp>
      <p:sp>
        <p:nvSpPr>
          <p:cNvPr id="271" name="CustomShape 14"/>
          <p:cNvSpPr/>
          <p:nvPr/>
        </p:nvSpPr>
        <p:spPr>
          <a:xfrm>
            <a:off x="4017600" y="6128640"/>
            <a:ext cx="90972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2030</a:t>
            </a:r>
            <a:endParaRPr b="0" lang="en-US" sz="1300" spc="-1" strike="noStrike">
              <a:latin typeface="DejaVu Sans"/>
            </a:endParaRPr>
          </a:p>
        </p:txBody>
      </p:sp>
      <p:sp>
        <p:nvSpPr>
          <p:cNvPr id="272" name="Line 15"/>
          <p:cNvSpPr/>
          <p:nvPr/>
        </p:nvSpPr>
        <p:spPr>
          <a:xfrm>
            <a:off x="2844000" y="2057400"/>
            <a:ext cx="360" cy="4115160"/>
          </a:xfrm>
          <a:prstGeom prst="line">
            <a:avLst/>
          </a:prstGeom>
          <a:ln w="0">
            <a:solidFill>
              <a:srgbClr val="3465a4"/>
            </a:solidFill>
          </a:ln>
        </p:spPr>
        <p:style>
          <a:lnRef idx="0"/>
          <a:fillRef idx="0"/>
          <a:effectRef idx="0"/>
          <a:fontRef idx="minor"/>
        </p:style>
      </p:sp>
      <p:sp>
        <p:nvSpPr>
          <p:cNvPr id="273" name="Line 16"/>
          <p:cNvSpPr/>
          <p:nvPr/>
        </p:nvSpPr>
        <p:spPr>
          <a:xfrm>
            <a:off x="4500000" y="2057760"/>
            <a:ext cx="360" cy="4115160"/>
          </a:xfrm>
          <a:prstGeom prst="line">
            <a:avLst/>
          </a:prstGeom>
          <a:ln w="0">
            <a:solidFill>
              <a:srgbClr val="3465a4"/>
            </a:solidFill>
          </a:ln>
        </p:spPr>
        <p:style>
          <a:lnRef idx="0"/>
          <a:fillRef idx="0"/>
          <a:effectRef idx="0"/>
          <a:fontRef idx="minor"/>
        </p:style>
      </p:sp>
      <p:sp>
        <p:nvSpPr>
          <p:cNvPr id="274" name="Line 17"/>
          <p:cNvSpPr/>
          <p:nvPr/>
        </p:nvSpPr>
        <p:spPr>
          <a:xfrm>
            <a:off x="4356000" y="2058120"/>
            <a:ext cx="360" cy="4115160"/>
          </a:xfrm>
          <a:prstGeom prst="line">
            <a:avLst/>
          </a:prstGeom>
          <a:ln w="0">
            <a:solidFill>
              <a:srgbClr val="3465a4"/>
            </a:solidFill>
            <a:prstDash val="dot"/>
          </a:ln>
        </p:spPr>
        <p:style>
          <a:lnRef idx="0"/>
          <a:fillRef idx="0"/>
          <a:effectRef idx="0"/>
          <a:fontRef idx="minor"/>
        </p:style>
      </p:sp>
      <p:sp>
        <p:nvSpPr>
          <p:cNvPr id="275" name="CustomShape 18"/>
          <p:cNvSpPr/>
          <p:nvPr/>
        </p:nvSpPr>
        <p:spPr>
          <a:xfrm>
            <a:off x="2772000" y="3837600"/>
            <a:ext cx="111168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Historical</a:t>
            </a:r>
            <a:endParaRPr b="0" lang="en-US" sz="1300" spc="-1" strike="noStrike">
              <a:latin typeface="DejaVu Sans"/>
            </a:endParaRPr>
          </a:p>
        </p:txBody>
      </p:sp>
      <p:sp>
        <p:nvSpPr>
          <p:cNvPr id="276" name="Line 19"/>
          <p:cNvSpPr/>
          <p:nvPr/>
        </p:nvSpPr>
        <p:spPr>
          <a:xfrm>
            <a:off x="7416000" y="2058120"/>
            <a:ext cx="360" cy="4115160"/>
          </a:xfrm>
          <a:prstGeom prst="line">
            <a:avLst/>
          </a:prstGeom>
          <a:ln w="0">
            <a:solidFill>
              <a:srgbClr val="3465a4"/>
            </a:solidFill>
          </a:ln>
        </p:spPr>
        <p:style>
          <a:lnRef idx="0"/>
          <a:fillRef idx="0"/>
          <a:effectRef idx="0"/>
          <a:fontRef idx="minor"/>
        </p:style>
      </p:sp>
      <p:sp>
        <p:nvSpPr>
          <p:cNvPr id="277" name="CustomShape 20"/>
          <p:cNvSpPr/>
          <p:nvPr/>
        </p:nvSpPr>
        <p:spPr>
          <a:xfrm>
            <a:off x="7005600" y="6128640"/>
            <a:ext cx="90972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2100</a:t>
            </a:r>
            <a:endParaRPr b="0" lang="en-US" sz="13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Climate Change</a:t>
            </a:r>
            <a:endParaRPr b="0" lang="en-US" sz="2400" spc="-1" strike="noStrike">
              <a:latin typeface="DejaVu Sans"/>
            </a:endParaRPr>
          </a:p>
        </p:txBody>
      </p:sp>
      <p:pic>
        <p:nvPicPr>
          <p:cNvPr id="279" name="" descr=""/>
          <p:cNvPicPr/>
          <p:nvPr/>
        </p:nvPicPr>
        <p:blipFill>
          <a:blip r:embed="rId1"/>
          <a:stretch/>
        </p:blipFill>
        <p:spPr>
          <a:xfrm>
            <a:off x="2023200" y="2032200"/>
            <a:ext cx="6201720" cy="4205520"/>
          </a:xfrm>
          <a:prstGeom prst="rect">
            <a:avLst/>
          </a:prstGeom>
          <a:ln w="0">
            <a:noFill/>
          </a:ln>
        </p:spPr>
      </p:pic>
      <p:sp>
        <p:nvSpPr>
          <p:cNvPr id="280" name="CustomShape 2"/>
          <p:cNvSpPr/>
          <p:nvPr/>
        </p:nvSpPr>
        <p:spPr>
          <a:xfrm>
            <a:off x="335520" y="112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DejaVu Sans"/>
                <a:ea typeface="DejaVu Sans"/>
              </a:rPr>
              <a:t>2100 Warming Predictions</a:t>
            </a:r>
            <a:endParaRPr b="0" lang="en-US" sz="2400" spc="-1" strike="noStrike">
              <a:latin typeface="DejaVu Sans"/>
            </a:endParaRPr>
          </a:p>
        </p:txBody>
      </p:sp>
      <p:sp>
        <p:nvSpPr>
          <p:cNvPr id="281" name="CustomShape 3"/>
          <p:cNvSpPr/>
          <p:nvPr/>
        </p:nvSpPr>
        <p:spPr>
          <a:xfrm>
            <a:off x="-60480" y="1808640"/>
            <a:ext cx="1074384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DejaVu Sans"/>
            </a:endParaRPr>
          </a:p>
        </p:txBody>
      </p:sp>
      <p:sp>
        <p:nvSpPr>
          <p:cNvPr id="282" name="CustomShape 4"/>
          <p:cNvSpPr/>
          <p:nvPr/>
        </p:nvSpPr>
        <p:spPr>
          <a:xfrm rot="16186200">
            <a:off x="-91800" y="3773520"/>
            <a:ext cx="364500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Global greenhouse gas emissions GtCO2/Year</a:t>
            </a:r>
            <a:endParaRPr b="0" lang="en-US" sz="1300" spc="-1" strike="noStrike">
              <a:latin typeface="DejaVu Sans"/>
            </a:endParaRPr>
          </a:p>
        </p:txBody>
      </p:sp>
      <p:sp>
        <p:nvSpPr>
          <p:cNvPr id="283" name="CustomShape 5"/>
          <p:cNvSpPr/>
          <p:nvPr/>
        </p:nvSpPr>
        <p:spPr>
          <a:xfrm>
            <a:off x="8291520" y="367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4586"/>
                </a:solidFill>
                <a:latin typeface="DejaVu Sans"/>
                <a:ea typeface="DejaVu Sans"/>
              </a:rPr>
              <a:t>Policies &amp; Action (High) +2.9°C</a:t>
            </a:r>
            <a:endParaRPr b="0" lang="en-US" sz="1300" spc="-1" strike="noStrike">
              <a:latin typeface="DejaVu Sans"/>
            </a:endParaRPr>
          </a:p>
        </p:txBody>
      </p:sp>
      <p:sp>
        <p:nvSpPr>
          <p:cNvPr id="284" name="CustomShape 6"/>
          <p:cNvSpPr/>
          <p:nvPr/>
        </p:nvSpPr>
        <p:spPr>
          <a:xfrm>
            <a:off x="8291520" y="403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a0fc"/>
                </a:solidFill>
                <a:latin typeface="DejaVu Sans"/>
                <a:ea typeface="DejaVu Sans"/>
              </a:rPr>
              <a:t>Policies &amp; Action (Low) +2.5°C</a:t>
            </a:r>
            <a:endParaRPr b="0" lang="en-US" sz="1300" spc="-1" strike="noStrike">
              <a:latin typeface="DejaVu Sans"/>
            </a:endParaRPr>
          </a:p>
        </p:txBody>
      </p:sp>
      <p:sp>
        <p:nvSpPr>
          <p:cNvPr id="285" name="CustomShape 7"/>
          <p:cNvSpPr/>
          <p:nvPr/>
        </p:nvSpPr>
        <p:spPr>
          <a:xfrm>
            <a:off x="8291520" y="439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ffd320"/>
                </a:solidFill>
                <a:latin typeface="DejaVu Sans"/>
                <a:ea typeface="DejaVu Sans"/>
              </a:rPr>
              <a:t>2030 targets only +2.4°C</a:t>
            </a:r>
            <a:endParaRPr b="0" lang="en-US" sz="1300" spc="-1" strike="noStrike">
              <a:latin typeface="DejaVu Sans"/>
            </a:endParaRPr>
          </a:p>
        </p:txBody>
      </p:sp>
      <p:sp>
        <p:nvSpPr>
          <p:cNvPr id="286" name="CustomShape 8"/>
          <p:cNvSpPr/>
          <p:nvPr/>
        </p:nvSpPr>
        <p:spPr>
          <a:xfrm>
            <a:off x="8291520" y="475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579d1c"/>
                </a:solidFill>
                <a:latin typeface="DejaVu Sans"/>
                <a:ea typeface="DejaVu Sans"/>
              </a:rPr>
              <a:t>Pledges &amp; targets +2.1°C</a:t>
            </a:r>
            <a:endParaRPr b="0" lang="en-US" sz="1300" spc="-1" strike="noStrike">
              <a:latin typeface="DejaVu Sans"/>
            </a:endParaRPr>
          </a:p>
        </p:txBody>
      </p:sp>
      <p:sp>
        <p:nvSpPr>
          <p:cNvPr id="287" name="CustomShape 9"/>
          <p:cNvSpPr/>
          <p:nvPr/>
        </p:nvSpPr>
        <p:spPr>
          <a:xfrm>
            <a:off x="8291520" y="511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83caff"/>
                </a:solidFill>
                <a:latin typeface="DejaVu Sans"/>
                <a:ea typeface="DejaVu Sans"/>
              </a:rPr>
              <a:t>Optimistic scenario +1.8°C</a:t>
            </a:r>
            <a:endParaRPr b="0" lang="en-US" sz="1300" spc="-1" strike="noStrike">
              <a:latin typeface="DejaVu Sans"/>
            </a:endParaRPr>
          </a:p>
        </p:txBody>
      </p:sp>
      <p:sp>
        <p:nvSpPr>
          <p:cNvPr id="288" name="CustomShape 10"/>
          <p:cNvSpPr/>
          <p:nvPr/>
        </p:nvSpPr>
        <p:spPr>
          <a:xfrm>
            <a:off x="8291520" y="5473080"/>
            <a:ext cx="3591000" cy="26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aecf00"/>
                </a:solidFill>
                <a:latin typeface="DejaVu Sans"/>
                <a:ea typeface="DejaVu Sans"/>
              </a:rPr>
              <a:t>1.5° consistant +1.3°C</a:t>
            </a:r>
            <a:endParaRPr b="0" lang="en-US" sz="1300" spc="-1" strike="noStrike">
              <a:latin typeface="DejaVu Sans"/>
            </a:endParaRPr>
          </a:p>
        </p:txBody>
      </p:sp>
      <p:sp>
        <p:nvSpPr>
          <p:cNvPr id="289" name="CustomShape 11"/>
          <p:cNvSpPr/>
          <p:nvPr/>
        </p:nvSpPr>
        <p:spPr>
          <a:xfrm>
            <a:off x="2397600" y="6128640"/>
            <a:ext cx="90972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1990</a:t>
            </a:r>
            <a:endParaRPr b="0" lang="en-US" sz="1300" spc="-1" strike="noStrike">
              <a:latin typeface="DejaVu Sans"/>
            </a:endParaRPr>
          </a:p>
        </p:txBody>
      </p:sp>
      <p:sp>
        <p:nvSpPr>
          <p:cNvPr id="290" name="CustomShape 12"/>
          <p:cNvSpPr/>
          <p:nvPr/>
        </p:nvSpPr>
        <p:spPr>
          <a:xfrm>
            <a:off x="4017600" y="6128640"/>
            <a:ext cx="90972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2030</a:t>
            </a:r>
            <a:endParaRPr b="0" lang="en-US" sz="1300" spc="-1" strike="noStrike">
              <a:latin typeface="DejaVu Sans"/>
            </a:endParaRPr>
          </a:p>
        </p:txBody>
      </p:sp>
      <p:sp>
        <p:nvSpPr>
          <p:cNvPr id="291" name="Line 13"/>
          <p:cNvSpPr/>
          <p:nvPr/>
        </p:nvSpPr>
        <p:spPr>
          <a:xfrm>
            <a:off x="2844000" y="2057400"/>
            <a:ext cx="360" cy="4115160"/>
          </a:xfrm>
          <a:prstGeom prst="line">
            <a:avLst/>
          </a:prstGeom>
          <a:ln w="0">
            <a:solidFill>
              <a:srgbClr val="3465a4"/>
            </a:solidFill>
          </a:ln>
        </p:spPr>
        <p:style>
          <a:lnRef idx="0"/>
          <a:fillRef idx="0"/>
          <a:effectRef idx="0"/>
          <a:fontRef idx="minor"/>
        </p:style>
      </p:sp>
      <p:sp>
        <p:nvSpPr>
          <p:cNvPr id="292" name="Line 14"/>
          <p:cNvSpPr/>
          <p:nvPr/>
        </p:nvSpPr>
        <p:spPr>
          <a:xfrm>
            <a:off x="4500000" y="2057760"/>
            <a:ext cx="360" cy="4115160"/>
          </a:xfrm>
          <a:prstGeom prst="line">
            <a:avLst/>
          </a:prstGeom>
          <a:ln w="0">
            <a:solidFill>
              <a:srgbClr val="3465a4"/>
            </a:solidFill>
          </a:ln>
        </p:spPr>
        <p:style>
          <a:lnRef idx="0"/>
          <a:fillRef idx="0"/>
          <a:effectRef idx="0"/>
          <a:fontRef idx="minor"/>
        </p:style>
      </p:sp>
      <p:sp>
        <p:nvSpPr>
          <p:cNvPr id="293" name="Line 15"/>
          <p:cNvSpPr/>
          <p:nvPr/>
        </p:nvSpPr>
        <p:spPr>
          <a:xfrm>
            <a:off x="4356000" y="2058120"/>
            <a:ext cx="360" cy="4115160"/>
          </a:xfrm>
          <a:prstGeom prst="line">
            <a:avLst/>
          </a:prstGeom>
          <a:ln w="0">
            <a:solidFill>
              <a:srgbClr val="3465a4"/>
            </a:solidFill>
            <a:prstDash val="dot"/>
          </a:ln>
        </p:spPr>
        <p:style>
          <a:lnRef idx="0"/>
          <a:fillRef idx="0"/>
          <a:effectRef idx="0"/>
          <a:fontRef idx="minor"/>
        </p:style>
      </p:sp>
      <p:sp>
        <p:nvSpPr>
          <p:cNvPr id="294" name="CustomShape 16"/>
          <p:cNvSpPr/>
          <p:nvPr/>
        </p:nvSpPr>
        <p:spPr>
          <a:xfrm>
            <a:off x="4500000" y="3200400"/>
            <a:ext cx="295920" cy="1138320"/>
          </a:xfrm>
          <a:custGeom>
            <a:avLst/>
            <a:gdLst/>
            <a:ahLst/>
            <a:rect l="l" t="t" r="r" b="b"/>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w="0">
            <a:solidFill>
              <a:srgbClr val="3465a4"/>
            </a:solidFill>
          </a:ln>
        </p:spPr>
        <p:style>
          <a:lnRef idx="0"/>
          <a:fillRef idx="0"/>
          <a:effectRef idx="0"/>
          <a:fontRef idx="minor"/>
        </p:style>
      </p:sp>
      <p:sp>
        <p:nvSpPr>
          <p:cNvPr id="295" name="CustomShape 17"/>
          <p:cNvSpPr/>
          <p:nvPr/>
        </p:nvSpPr>
        <p:spPr>
          <a:xfrm>
            <a:off x="2772000" y="3837600"/>
            <a:ext cx="111168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Historical</a:t>
            </a:r>
            <a:endParaRPr b="0" lang="en-US" sz="1300" spc="-1" strike="noStrike">
              <a:latin typeface="DejaVu Sans"/>
            </a:endParaRPr>
          </a:p>
        </p:txBody>
      </p:sp>
      <p:sp>
        <p:nvSpPr>
          <p:cNvPr id="296" name="Line 18"/>
          <p:cNvSpPr/>
          <p:nvPr/>
        </p:nvSpPr>
        <p:spPr>
          <a:xfrm>
            <a:off x="7416000" y="2058120"/>
            <a:ext cx="360" cy="4115160"/>
          </a:xfrm>
          <a:prstGeom prst="line">
            <a:avLst/>
          </a:prstGeom>
          <a:ln w="0">
            <a:solidFill>
              <a:srgbClr val="3465a4"/>
            </a:solidFill>
          </a:ln>
        </p:spPr>
        <p:style>
          <a:lnRef idx="0"/>
          <a:fillRef idx="0"/>
          <a:effectRef idx="0"/>
          <a:fontRef idx="minor"/>
        </p:style>
      </p:sp>
      <p:sp>
        <p:nvSpPr>
          <p:cNvPr id="297" name="CustomShape 19"/>
          <p:cNvSpPr/>
          <p:nvPr/>
        </p:nvSpPr>
        <p:spPr>
          <a:xfrm>
            <a:off x="7005600" y="6128640"/>
            <a:ext cx="90972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2100</a:t>
            </a:r>
            <a:endParaRPr b="0" lang="en-US" sz="1300" spc="-1" strike="noStrike">
              <a:latin typeface="DejaVu Sans"/>
            </a:endParaRPr>
          </a:p>
        </p:txBody>
      </p:sp>
      <p:sp>
        <p:nvSpPr>
          <p:cNvPr id="298" name="CustomShape 20"/>
          <p:cNvSpPr/>
          <p:nvPr/>
        </p:nvSpPr>
        <p:spPr>
          <a:xfrm>
            <a:off x="4752000" y="3621600"/>
            <a:ext cx="2329920" cy="49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e91e63"/>
                </a:solidFill>
                <a:highlight>
                  <a:srgbClr val="ffff00"/>
                </a:highlight>
                <a:latin typeface="DejaVu Sans"/>
                <a:ea typeface="DejaVu Sans"/>
              </a:rPr>
              <a:t>2030 ambition gap (19-23 GtCO2e)</a:t>
            </a:r>
            <a:endParaRPr b="0" lang="en-US" sz="1300" spc="-1" strike="noStrike">
              <a:latin typeface="DejaVu Sans"/>
            </a:endParaRPr>
          </a:p>
        </p:txBody>
      </p:sp>
      <p:sp>
        <p:nvSpPr>
          <p:cNvPr id="299" name="CustomShape 21"/>
          <p:cNvSpPr/>
          <p:nvPr/>
        </p:nvSpPr>
        <p:spPr>
          <a:xfrm>
            <a:off x="263520" y="6411600"/>
            <a:ext cx="79614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Health Impact of Climate Change </a:t>
            </a:r>
            <a:endParaRPr b="0" lang="en-US" sz="2400" spc="-1" strike="noStrike">
              <a:latin typeface="DejaVu Sans"/>
            </a:endParaRPr>
          </a:p>
        </p:txBody>
      </p:sp>
      <p:sp>
        <p:nvSpPr>
          <p:cNvPr id="301" name="CustomShape 2"/>
          <p:cNvSpPr/>
          <p:nvPr/>
        </p:nvSpPr>
        <p:spPr>
          <a:xfrm>
            <a:off x="263520" y="6411600"/>
            <a:ext cx="70480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Figure adapted from: Watts, Nick, et al. (2017) – The Lancet Countdown: Tracking Progress on Health and Climate Change.</a:t>
            </a:r>
            <a:endParaRPr b="0" lang="en-US" sz="900" spc="-1" strike="noStrike">
              <a:latin typeface="DejaVu Sans"/>
            </a:endParaRPr>
          </a:p>
        </p:txBody>
      </p:sp>
      <p:sp>
        <p:nvSpPr>
          <p:cNvPr id="302" name="CustomShape 3"/>
          <p:cNvSpPr/>
          <p:nvPr/>
        </p:nvSpPr>
        <p:spPr>
          <a:xfrm>
            <a:off x="5391720" y="4598280"/>
            <a:ext cx="248400" cy="350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DejaVu Sans"/>
                <a:ea typeface="DejaVu Sans"/>
              </a:rPr>
              <a:t> </a:t>
            </a:r>
            <a:endParaRPr b="0" lang="en-US" sz="1800" spc="-1" strike="noStrike">
              <a:latin typeface="DejaVu Sans"/>
            </a:endParaRPr>
          </a:p>
        </p:txBody>
      </p:sp>
      <p:pic>
        <p:nvPicPr>
          <p:cNvPr id="303" name="" descr=""/>
          <p:cNvPicPr/>
          <p:nvPr/>
        </p:nvPicPr>
        <p:blipFill>
          <a:blip r:embed="rId1"/>
          <a:stretch/>
        </p:blipFill>
        <p:spPr>
          <a:xfrm>
            <a:off x="2454480" y="1169640"/>
            <a:ext cx="6536160" cy="52257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2019 UN Climate Action Summit in New York</a:t>
            </a:r>
            <a:endParaRPr b="0" lang="en-US" sz="2400" spc="-1" strike="noStrike">
              <a:latin typeface="DejaVu Sans"/>
            </a:endParaRPr>
          </a:p>
        </p:txBody>
      </p:sp>
      <p:sp>
        <p:nvSpPr>
          <p:cNvPr id="305" name="CustomShape 2"/>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buNone/>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DejaVu Sans"/>
            </a:endParaRPr>
          </a:p>
          <a:p>
            <a:pPr algn="ctr">
              <a:lnSpc>
                <a:spcPct val="150000"/>
              </a:lnSpc>
              <a:spcBef>
                <a:spcPts val="360"/>
              </a:spcBef>
              <a:buNone/>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DejaVu Sans"/>
            </a:endParaRPr>
          </a:p>
          <a:p>
            <a:pPr algn="ctr">
              <a:lnSpc>
                <a:spcPct val="150000"/>
              </a:lnSpc>
              <a:spcBef>
                <a:spcPts val="360"/>
              </a:spcBef>
              <a:buNone/>
              <a:tabLst>
                <a:tab algn="l" pos="0"/>
              </a:tabLst>
            </a:pPr>
            <a:endParaRPr b="0" lang="en-US" sz="1800" spc="-1" strike="noStrike">
              <a:latin typeface="DejaVu Sans"/>
            </a:endParaRPr>
          </a:p>
        </p:txBody>
      </p:sp>
      <p:sp>
        <p:nvSpPr>
          <p:cNvPr id="306" name="CustomShape 3"/>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US" sz="900" spc="-1" strike="noStrike">
              <a:latin typeface="DejaVu Sans"/>
            </a:endParaRPr>
          </a:p>
        </p:txBody>
      </p:sp>
      <p:sp>
        <p:nvSpPr>
          <p:cNvPr id="307" name="CustomShape 4"/>
          <p:cNvSpPr/>
          <p:nvPr/>
        </p:nvSpPr>
        <p:spPr>
          <a:xfrm>
            <a:off x="3724920" y="4725000"/>
            <a:ext cx="3964680" cy="361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281"/>
              </a:spcBef>
              <a:buNone/>
              <a:tabLst>
                <a:tab algn="l" pos="0"/>
              </a:tabLst>
            </a:pPr>
            <a:r>
              <a:rPr b="0" lang="en-US" sz="1400" spc="-1" strike="noStrike" u="sng">
                <a:solidFill>
                  <a:srgbClr val="0000ff"/>
                </a:solidFill>
                <a:uFillTx/>
                <a:latin typeface="DejaVu Sans"/>
                <a:ea typeface="DejaVu Sans"/>
                <a:hlinkClick r:id="rId2"/>
              </a:rPr>
              <a:t>Click Me</a:t>
            </a:r>
            <a:endParaRPr b="0" lang="en-US" sz="1400" spc="-1" strike="noStrike">
              <a:latin typeface="DejaVu Sans"/>
            </a:endParaRPr>
          </a:p>
          <a:p>
            <a:pPr algn="ctr">
              <a:lnSpc>
                <a:spcPct val="100000"/>
              </a:lnSpc>
              <a:spcBef>
                <a:spcPts val="281"/>
              </a:spcBef>
              <a:buNone/>
              <a:tabLst>
                <a:tab algn="l" pos="0"/>
              </a:tabLst>
            </a:pPr>
            <a:r>
              <a:rPr b="0" lang="en-US" sz="1400" spc="-1" strike="noStrike">
                <a:solidFill>
                  <a:srgbClr val="000000"/>
                </a:solidFill>
                <a:latin typeface="DejaVu Sans"/>
                <a:ea typeface="DejaVu Sans"/>
              </a:rPr>
              <a:t>(start video at 1:50)</a:t>
            </a:r>
            <a:endParaRPr b="0" lang="en-US" sz="14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3 Key Challenges of the 21</a:t>
            </a:r>
            <a:r>
              <a:rPr b="1" lang="en-US" sz="2400" spc="-1" strike="noStrike" baseline="33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DejaVu Sans"/>
            </a:endParaRPr>
          </a:p>
        </p:txBody>
      </p:sp>
      <p:sp>
        <p:nvSpPr>
          <p:cNvPr id="309"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68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latin typeface="DejaVu Sans"/>
            </a:endParaRPr>
          </a:p>
          <a:p>
            <a:pPr marL="195120" indent="-1868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DejaVu Sans"/>
            </a:endParaRPr>
          </a:p>
          <a:p>
            <a:pPr marL="195120" indent="-1868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ressources</a:t>
            </a:r>
            <a:endParaRPr b="0" lang="en-US" sz="1800" spc="-1" strike="noStrike">
              <a:latin typeface="DejaVu Sans"/>
            </a:endParaRPr>
          </a:p>
        </p:txBody>
      </p:sp>
      <p:sp>
        <p:nvSpPr>
          <p:cNvPr id="310" name="CustomShape 3"/>
          <p:cNvSpPr/>
          <p:nvPr/>
        </p:nvSpPr>
        <p:spPr>
          <a:xfrm>
            <a:off x="4206240" y="721800"/>
            <a:ext cx="1090440" cy="3394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License</a:t>
            </a:r>
            <a:endParaRPr b="0" lang="en-US" sz="2400" spc="-1" strike="noStrike">
              <a:latin typeface="DejaVu Sans"/>
            </a:endParaRPr>
          </a:p>
        </p:txBody>
      </p:sp>
      <p:sp>
        <p:nvSpPr>
          <p:cNvPr id="193" name="CustomShape 2"/>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194" name="CustomShape 3"/>
          <p:cNvSpPr/>
          <p:nvPr/>
        </p:nvSpPr>
        <p:spPr>
          <a:xfrm>
            <a:off x="336600" y="3429000"/>
            <a:ext cx="10861560" cy="2053440"/>
          </a:xfrm>
          <a:prstGeom prst="rect">
            <a:avLst/>
          </a:prstGeom>
          <a:noFill/>
          <a:ln w="0">
            <a:noFill/>
          </a:ln>
        </p:spPr>
        <p:style>
          <a:lnRef idx="0"/>
          <a:fillRef idx="0"/>
          <a:effectRef idx="0"/>
          <a:fontRef idx="minor"/>
        </p:style>
        <p:txBody>
          <a:bodyPr lIns="90000" rIns="90000" tIns="45000" bIns="45000" anchor="t">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DejaVu Sans"/>
            </a:endParaRPr>
          </a:p>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Problem already solved?</a:t>
            </a:r>
            <a:endParaRPr b="0" lang="en-US" sz="2400" spc="-1" strike="noStrike">
              <a:latin typeface="DejaVu Sans"/>
            </a:endParaRPr>
          </a:p>
        </p:txBody>
      </p:sp>
      <p:sp>
        <p:nvSpPr>
          <p:cNvPr id="312" name="CustomShape 2"/>
          <p:cNvSpPr/>
          <p:nvPr/>
        </p:nvSpPr>
        <p:spPr>
          <a:xfrm>
            <a:off x="865440" y="2859120"/>
            <a:ext cx="992268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000000"/>
                </a:solidFill>
                <a:latin typeface="DejaVu Sans"/>
                <a:ea typeface="DejaVu Sans"/>
              </a:rPr>
              <a:t>So we just reduce our CO2 footprint and we are good?</a:t>
            </a:r>
            <a:endParaRPr b="0" lang="en-US" sz="2800" spc="-1" strike="noStrike">
              <a:latin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Microsoft will be Carbon Negative by 2030</a:t>
            </a:r>
            <a:endParaRPr b="0" lang="en-US" sz="2400" spc="-1" strike="noStrike">
              <a:latin typeface="DejaVu Sans"/>
            </a:endParaRPr>
          </a:p>
        </p:txBody>
      </p:sp>
      <p:sp>
        <p:nvSpPr>
          <p:cNvPr id="314" name="CustomShape 2"/>
          <p:cNvSpPr/>
          <p:nvPr/>
        </p:nvSpPr>
        <p:spPr>
          <a:xfrm>
            <a:off x="263520" y="6411600"/>
            <a:ext cx="647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DejaVu Sans"/>
            </a:endParaRPr>
          </a:p>
        </p:txBody>
      </p:sp>
      <p:sp>
        <p:nvSpPr>
          <p:cNvPr id="315" name="CustomShape 3"/>
          <p:cNvSpPr/>
          <p:nvPr/>
        </p:nvSpPr>
        <p:spPr>
          <a:xfrm>
            <a:off x="865440" y="1828800"/>
            <a:ext cx="9922680" cy="2904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Apple will be Carbon Neutral by 2030</a:t>
            </a:r>
            <a:endParaRPr b="0" lang="en-US" sz="2400" spc="-1" strike="noStrike">
              <a:latin typeface="DejaVu Sans"/>
            </a:endParaRPr>
          </a:p>
        </p:txBody>
      </p:sp>
      <p:sp>
        <p:nvSpPr>
          <p:cNvPr id="317" name="CustomShape 2"/>
          <p:cNvSpPr/>
          <p:nvPr/>
        </p:nvSpPr>
        <p:spPr>
          <a:xfrm>
            <a:off x="263520" y="6411600"/>
            <a:ext cx="7508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DejaVu Sans"/>
            </a:endParaRPr>
          </a:p>
        </p:txBody>
      </p:sp>
      <p:sp>
        <p:nvSpPr>
          <p:cNvPr id="318" name="CustomShape 3"/>
          <p:cNvSpPr/>
          <p:nvPr/>
        </p:nvSpPr>
        <p:spPr>
          <a:xfrm>
            <a:off x="865440" y="1591200"/>
            <a:ext cx="9922680" cy="4564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latin typeface="DejaVu Sans"/>
            </a:endParaRPr>
          </a:p>
        </p:txBody>
      </p:sp>
      <p:sp>
        <p:nvSpPr>
          <p:cNvPr id="319" name="CustomShape 4"/>
          <p:cNvSpPr/>
          <p:nvPr/>
        </p:nvSpPr>
        <p:spPr>
          <a:xfrm>
            <a:off x="4241520" y="1828800"/>
            <a:ext cx="785160" cy="22608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buNone/>
            </a:pPr>
            <a:r>
              <a:rPr b="0" lang="en-US" sz="1000" spc="-1" strike="noStrike">
                <a:solidFill>
                  <a:srgbClr val="000000"/>
                </a:solidFill>
                <a:latin typeface="DejaVu Sans"/>
                <a:ea typeface="DejaVu Sans"/>
              </a:rPr>
              <a:t>July 2020</a:t>
            </a:r>
            <a:endParaRPr b="0" lang="en-US" sz="10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Polestar – 2030 Climate-neutral Car</a:t>
            </a:r>
            <a:endParaRPr b="0" lang="en-US" sz="2400" spc="-1" strike="noStrike">
              <a:latin typeface="DejaVu Sans"/>
            </a:endParaRPr>
          </a:p>
        </p:txBody>
      </p:sp>
      <p:sp>
        <p:nvSpPr>
          <p:cNvPr id="321" name="CustomShape 2"/>
          <p:cNvSpPr/>
          <p:nvPr/>
        </p:nvSpPr>
        <p:spPr>
          <a:xfrm>
            <a:off x="263520" y="6411600"/>
            <a:ext cx="7508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DejaVu Sans"/>
            </a:endParaRPr>
          </a:p>
        </p:txBody>
      </p:sp>
      <p:sp>
        <p:nvSpPr>
          <p:cNvPr id="322" name="CustomShape 3"/>
          <p:cNvSpPr/>
          <p:nvPr/>
        </p:nvSpPr>
        <p:spPr>
          <a:xfrm>
            <a:off x="335520" y="1268640"/>
            <a:ext cx="1074384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p:txBody>
      </p:sp>
      <p:sp>
        <p:nvSpPr>
          <p:cNvPr id="323" name="CustomShape 4"/>
          <p:cNvSpPr/>
          <p:nvPr/>
        </p:nvSpPr>
        <p:spPr>
          <a:xfrm>
            <a:off x="335520" y="1600200"/>
            <a:ext cx="10861560" cy="1138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Polestar – 2030 Climate-neutral Car</a:t>
            </a:r>
            <a:endParaRPr b="0" lang="en-US" sz="2400" spc="-1" strike="noStrike">
              <a:latin typeface="DejaVu Sans"/>
            </a:endParaRPr>
          </a:p>
        </p:txBody>
      </p:sp>
      <p:sp>
        <p:nvSpPr>
          <p:cNvPr id="325" name="CustomShape 2"/>
          <p:cNvSpPr/>
          <p:nvPr/>
        </p:nvSpPr>
        <p:spPr>
          <a:xfrm>
            <a:off x="865440" y="3274200"/>
            <a:ext cx="9922680" cy="2269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DejaVu Sans"/>
            </a:endParaRPr>
          </a:p>
        </p:txBody>
      </p:sp>
      <p:sp>
        <p:nvSpPr>
          <p:cNvPr id="326" name="CustomShape 3"/>
          <p:cNvSpPr/>
          <p:nvPr/>
        </p:nvSpPr>
        <p:spPr>
          <a:xfrm>
            <a:off x="335880" y="1600560"/>
            <a:ext cx="10861560" cy="1138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DejaVu Sans"/>
            </a:endParaRPr>
          </a:p>
        </p:txBody>
      </p:sp>
      <p:sp>
        <p:nvSpPr>
          <p:cNvPr id="327" name="CustomShape 4"/>
          <p:cNvSpPr/>
          <p:nvPr/>
        </p:nvSpPr>
        <p:spPr>
          <a:xfrm>
            <a:off x="263520" y="6411600"/>
            <a:ext cx="7508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Problem already solved?</a:t>
            </a:r>
            <a:endParaRPr b="0" lang="en-US" sz="2400" spc="-1" strike="noStrike">
              <a:latin typeface="DejaVu Sans"/>
            </a:endParaRPr>
          </a:p>
        </p:txBody>
      </p:sp>
      <p:sp>
        <p:nvSpPr>
          <p:cNvPr id="329" name="CustomShape 2"/>
          <p:cNvSpPr/>
          <p:nvPr/>
        </p:nvSpPr>
        <p:spPr>
          <a:xfrm>
            <a:off x="335520" y="1268640"/>
            <a:ext cx="1074384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000000"/>
                </a:solidFill>
                <a:latin typeface="DejaVu Sans"/>
                <a:ea typeface="DejaVu Sans"/>
              </a:rPr>
              <a:t>It is not only about CO2…</a:t>
            </a:r>
            <a:endParaRPr b="0" lang="en-US" sz="2800" spc="-1" strike="noStrike">
              <a:latin typeface="DejaVu Sans"/>
            </a:endParaRPr>
          </a:p>
          <a:p>
            <a:pPr marL="360" algn="ctr">
              <a:lnSpc>
                <a:spcPct val="100000"/>
              </a:lnSpc>
              <a:spcBef>
                <a:spcPts val="360"/>
              </a:spcBef>
              <a:buNone/>
            </a:pPr>
            <a:endParaRPr b="0" lang="en-US" sz="2800" spc="-1" strike="noStrike">
              <a:latin typeface="DejaVu Sans"/>
            </a:endParaRPr>
          </a:p>
        </p:txBody>
      </p:sp>
      <p:sp>
        <p:nvSpPr>
          <p:cNvPr id="330" name="CustomShape 3"/>
          <p:cNvSpPr/>
          <p:nvPr/>
        </p:nvSpPr>
        <p:spPr>
          <a:xfrm>
            <a:off x="865440" y="2859120"/>
            <a:ext cx="992268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Greenwashing?</a:t>
            </a:r>
            <a:endParaRPr b="0" lang="en-US" sz="2400" spc="-1" strike="noStrike">
              <a:latin typeface="DejaVu Sans"/>
            </a:endParaRPr>
          </a:p>
        </p:txBody>
      </p:sp>
      <p:sp>
        <p:nvSpPr>
          <p:cNvPr id="332" name="CustomShape 2"/>
          <p:cNvSpPr/>
          <p:nvPr/>
        </p:nvSpPr>
        <p:spPr>
          <a:xfrm>
            <a:off x="263520" y="6411600"/>
            <a:ext cx="647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DejaVu Sans"/>
            </a:endParaRPr>
          </a:p>
        </p:txBody>
      </p:sp>
      <p:graphicFrame>
        <p:nvGraphicFramePr>
          <p:cNvPr id="333" name="Table 3"/>
          <p:cNvGraphicFramePr/>
          <p:nvPr/>
        </p:nvGraphicFramePr>
        <p:xfrm>
          <a:off x="299880" y="1407960"/>
          <a:ext cx="10901160" cy="4763880"/>
        </p:xfrm>
        <a:graphic>
          <a:graphicData uri="http://schemas.openxmlformats.org/drawingml/2006/table">
            <a:tbl>
              <a:tblPr/>
              <a:tblGrid>
                <a:gridCol w="2590560"/>
                <a:gridCol w="8310960"/>
              </a:tblGrid>
              <a:tr h="912240">
                <a:tc>
                  <a:txBody>
                    <a:bodyPr lIns="90000" rIns="90000" anchor="t">
                      <a:noAutofit/>
                    </a:bodyPr>
                    <a:p>
                      <a:pPr algn="ctr">
                        <a:lnSpc>
                          <a:spcPct val="100000"/>
                        </a:lnSpc>
                        <a:buNone/>
                      </a:pPr>
                      <a:r>
                        <a:rPr b="1" lang="en-US" sz="1300" spc="-1" strike="noStrike">
                          <a:solidFill>
                            <a:srgbClr val="000000"/>
                          </a:solidFill>
                          <a:latin typeface="DejaVu Sans"/>
                        </a:rPr>
                        <a:t>Apple iPad Pro 11” 2018</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chor="t">
                      <a:noAutofit/>
                    </a:bodyPr>
                    <a:p>
                      <a:pPr algn="ctr">
                        <a:lnSpc>
                          <a:spcPct val="100000"/>
                        </a:lnSpc>
                        <a:buNone/>
                      </a:pPr>
                      <a:r>
                        <a:rPr b="1" lang="en-US" sz="1300" spc="-1" strike="noStrike">
                          <a:solidFill>
                            <a:srgbClr val="000000"/>
                          </a:solidFill>
                          <a:latin typeface="DejaVu Sans"/>
                        </a:rPr>
                        <a:t>Microsoft Surface Pro 6 2018</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chor="t">
                      <a:noAutofit/>
                    </a:bodyPr>
                    <a:p>
                      <a:pPr algn="ctr">
                        <a:lnSpc>
                          <a:spcPct val="100000"/>
                        </a:lnSpc>
                        <a:buNone/>
                      </a:pPr>
                      <a:r>
                        <a:rPr b="1" lang="en-US" sz="1300" spc="-1" strike="noStrike">
                          <a:solidFill>
                            <a:srgbClr val="000000"/>
                          </a:solidFill>
                          <a:latin typeface="DejaVu Sans"/>
                        </a:rPr>
                        <a:t>Apple iPad Air 3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chor="t">
                      <a:noAutofit/>
                    </a:bodyPr>
                    <a:p>
                      <a:pPr algn="ctr">
                        <a:lnSpc>
                          <a:spcPct val="100000"/>
                        </a:lnSpc>
                        <a:buNone/>
                      </a:pPr>
                      <a:r>
                        <a:rPr b="1" lang="en-US" sz="1300" spc="-1" strike="noStrike">
                          <a:solidFill>
                            <a:srgbClr val="000000"/>
                          </a:solidFill>
                          <a:latin typeface="DejaVu Sans"/>
                        </a:rPr>
                        <a:t>Apple iPad 7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chor="t">
                      <a:noAutofit/>
                    </a:bodyPr>
                    <a:p>
                      <a:pPr algn="ctr">
                        <a:lnSpc>
                          <a:spcPct val="100000"/>
                        </a:lnSpc>
                        <a:buNone/>
                      </a:pPr>
                      <a:r>
                        <a:rPr b="1" lang="en-US" sz="1300" spc="-1" strike="noStrike">
                          <a:solidFill>
                            <a:srgbClr val="000000"/>
                          </a:solidFill>
                          <a:latin typeface="DejaVu Sans"/>
                        </a:rPr>
                        <a:t>Apple iPad Mini 5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DejaVu Sans"/>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How much am I contributing to this mess?</a:t>
            </a:r>
            <a:endParaRPr b="0" lang="en-US" sz="2400" spc="-1" strike="noStrike">
              <a:latin typeface="DejaVu Sans"/>
            </a:endParaRPr>
          </a:p>
        </p:txBody>
      </p:sp>
      <p:sp>
        <p:nvSpPr>
          <p:cNvPr id="335" name="CustomShape 2"/>
          <p:cNvSpPr/>
          <p:nvPr/>
        </p:nvSpPr>
        <p:spPr>
          <a:xfrm>
            <a:off x="263520" y="6411600"/>
            <a:ext cx="647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https://www.footprintcalculator.org</a:t>
            </a:r>
            <a:endParaRPr b="0" lang="en-US" sz="900" spc="-1" strike="noStrike">
              <a:latin typeface="DejaVu Sans"/>
            </a:endParaRPr>
          </a:p>
        </p:txBody>
      </p:sp>
      <p:sp>
        <p:nvSpPr>
          <p:cNvPr id="336" name="CustomShape 3"/>
          <p:cNvSpPr/>
          <p:nvPr/>
        </p:nvSpPr>
        <p:spPr>
          <a:xfrm>
            <a:off x="336240" y="1600920"/>
            <a:ext cx="10861560" cy="3881160"/>
          </a:xfrm>
          <a:prstGeom prst="rect">
            <a:avLst/>
          </a:prstGeom>
          <a:noFill/>
          <a:ln w="0">
            <a:noFill/>
          </a:ln>
        </p:spPr>
        <p:style>
          <a:lnRef idx="0"/>
          <a:fillRef idx="0"/>
          <a:effectRef idx="0"/>
          <a:fontRef idx="minor"/>
        </p:style>
        <p:txBody>
          <a:bodyPr lIns="90000" rIns="90000" tIns="45000" bIns="45000" anchor="t">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US" sz="2000" spc="-1" strike="noStrike">
              <a:latin typeface="DejaVu Sans"/>
            </a:endParaRPr>
          </a:p>
          <a:p>
            <a:pPr lvl="1" marL="432000" indent="-21420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US" sz="2000" spc="-1" strike="noStrike">
              <a:latin typeface="DejaVu Sans"/>
            </a:endParaRPr>
          </a:p>
          <a:p>
            <a:pPr lvl="1" marL="432000" indent="-21420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US" sz="2000" spc="-1" strike="noStrike">
              <a:latin typeface="DejaVu Sans"/>
            </a:endParaRPr>
          </a:p>
          <a:p>
            <a:pPr lvl="1" marL="432000" indent="-21420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Origins of the Carbon Footprint</a:t>
            </a:r>
            <a:endParaRPr b="0" lang="en-US" sz="2400" spc="-1" strike="noStrike">
              <a:latin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Origins of the Carbon Footprint</a:t>
            </a:r>
            <a:endParaRPr b="0" lang="en-US" sz="2400" spc="-1" strike="noStrike">
              <a:latin typeface="DejaVu Sans"/>
            </a:endParaRPr>
          </a:p>
        </p:txBody>
      </p:sp>
      <p:sp>
        <p:nvSpPr>
          <p:cNvPr id="339"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Motivation</a:t>
            </a:r>
            <a:endParaRPr b="0" lang="en-US" sz="3000" spc="-1" strike="noStrike">
              <a:latin typeface="DejaVu Sans"/>
            </a:endParaRPr>
          </a:p>
        </p:txBody>
      </p:sp>
      <p:sp>
        <p:nvSpPr>
          <p:cNvPr id="196" name="CustomShape 2"/>
          <p:cNvSpPr/>
          <p:nvPr/>
        </p:nvSpPr>
        <p:spPr>
          <a:xfrm>
            <a:off x="335520" y="2906640"/>
            <a:ext cx="10743840" cy="14907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Who Emits CO2?</a:t>
            </a:r>
            <a:endParaRPr b="0" lang="en-US" sz="2400" spc="-1" strike="noStrike">
              <a:latin typeface="DejaVu Sans"/>
            </a:endParaRPr>
          </a:p>
        </p:txBody>
      </p:sp>
      <p:sp>
        <p:nvSpPr>
          <p:cNvPr id="341" name="CustomShape 2"/>
          <p:cNvSpPr/>
          <p:nvPr/>
        </p:nvSpPr>
        <p:spPr>
          <a:xfrm>
            <a:off x="336240" y="1600920"/>
            <a:ext cx="10861560" cy="3881160"/>
          </a:xfrm>
          <a:prstGeom prst="rect">
            <a:avLst/>
          </a:prstGeom>
          <a:noFill/>
          <a:ln w="0">
            <a:noFill/>
          </a:ln>
        </p:spPr>
        <p:style>
          <a:lnRef idx="0"/>
          <a:fillRef idx="0"/>
          <a:effectRef idx="0"/>
          <a:fontRef idx="minor"/>
        </p:style>
        <p:txBody>
          <a:bodyPr lIns="90000" rIns="90000" tIns="45000" bIns="45000" anchor="t">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DejaVu Sans"/>
            </a:endParaRPr>
          </a:p>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DejaVu Sans"/>
            </a:endParaRPr>
          </a:p>
          <a:p>
            <a:pPr>
              <a:lnSpc>
                <a:spcPct val="100000"/>
              </a:lnSpc>
              <a:buNone/>
            </a:pPr>
            <a:endParaRPr b="0" lang="en-US" sz="2000" spc="-1" strike="noStrike">
              <a:latin typeface="DejaVu Sans"/>
            </a:endParaRPr>
          </a:p>
        </p:txBody>
      </p:sp>
      <p:sp>
        <p:nvSpPr>
          <p:cNvPr id="342" name="CustomShape 3"/>
          <p:cNvSpPr/>
          <p:nvPr/>
        </p:nvSpPr>
        <p:spPr>
          <a:xfrm>
            <a:off x="270720" y="6322680"/>
            <a:ext cx="10798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Who Emits CO2?</a:t>
            </a:r>
            <a:endParaRPr b="0" lang="en-US" sz="2400" spc="-1" strike="noStrike">
              <a:latin typeface="DejaVu Sans"/>
            </a:endParaRPr>
          </a:p>
        </p:txBody>
      </p:sp>
      <p:sp>
        <p:nvSpPr>
          <p:cNvPr id="344" name="CustomShape 2"/>
          <p:cNvSpPr/>
          <p:nvPr/>
        </p:nvSpPr>
        <p:spPr>
          <a:xfrm>
            <a:off x="336240" y="1600920"/>
            <a:ext cx="10861560" cy="3881160"/>
          </a:xfrm>
          <a:prstGeom prst="rect">
            <a:avLst/>
          </a:prstGeom>
          <a:noFill/>
          <a:ln w="0">
            <a:noFill/>
          </a:ln>
        </p:spPr>
        <p:style>
          <a:lnRef idx="0"/>
          <a:fillRef idx="0"/>
          <a:effectRef idx="0"/>
          <a:fontRef idx="minor"/>
        </p:style>
        <p:txBody>
          <a:bodyPr lIns="90000" rIns="90000" tIns="45000" bIns="45000" anchor="t">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DejaVu Sans"/>
            </a:endParaRPr>
          </a:p>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DejaVu Sans"/>
            </a:endParaRPr>
          </a:p>
          <a:p>
            <a:pPr>
              <a:lnSpc>
                <a:spcPct val="100000"/>
              </a:lnSpc>
              <a:buNone/>
            </a:pPr>
            <a:endParaRPr b="0" lang="en-US" sz="2000" spc="-1" strike="noStrike">
              <a:latin typeface="DejaVu Sans"/>
            </a:endParaRPr>
          </a:p>
        </p:txBody>
      </p:sp>
      <p:sp>
        <p:nvSpPr>
          <p:cNvPr id="345" name="CustomShape 3"/>
          <p:cNvSpPr/>
          <p:nvPr/>
        </p:nvSpPr>
        <p:spPr>
          <a:xfrm>
            <a:off x="270720" y="6322680"/>
            <a:ext cx="10798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DejaVu Sans"/>
            </a:endParaRPr>
          </a:p>
        </p:txBody>
      </p:sp>
      <p:sp>
        <p:nvSpPr>
          <p:cNvPr id="346" name="CustomShape 4"/>
          <p:cNvSpPr/>
          <p:nvPr/>
        </p:nvSpPr>
        <p:spPr>
          <a:xfrm>
            <a:off x="3566160" y="3017520"/>
            <a:ext cx="5028120" cy="2742120"/>
          </a:xfrm>
          <a:prstGeom prst="rect">
            <a:avLst/>
          </a:prstGeom>
          <a:noFill/>
          <a:ln w="0">
            <a:noFill/>
          </a:ln>
        </p:spPr>
        <p:style>
          <a:lnRef idx="0"/>
          <a:fillRef idx="0"/>
          <a:effectRef idx="0"/>
          <a:fontRef idx="minor"/>
        </p:style>
        <p:txBody>
          <a:bodyPr lIns="90000" rIns="90000" tIns="45000" bIns="45000" anchor="t">
            <a:noAutofit/>
          </a:bodyPr>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DejaVu Sans"/>
            </a:endParaRPr>
          </a:p>
          <a:p>
            <a:pPr marL="216000" indent="-2142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Who Emits CO2?</a:t>
            </a:r>
            <a:endParaRPr b="0" lang="en-US" sz="2400" spc="-1" strike="noStrike">
              <a:latin typeface="DejaVu Sans"/>
            </a:endParaRPr>
          </a:p>
        </p:txBody>
      </p:sp>
      <p:sp>
        <p:nvSpPr>
          <p:cNvPr id="348" name="CustomShape 2"/>
          <p:cNvSpPr/>
          <p:nvPr/>
        </p:nvSpPr>
        <p:spPr>
          <a:xfrm>
            <a:off x="336240" y="1600920"/>
            <a:ext cx="10861560" cy="3881160"/>
          </a:xfrm>
          <a:prstGeom prst="rect">
            <a:avLst/>
          </a:prstGeom>
          <a:noFill/>
          <a:ln w="0">
            <a:noFill/>
          </a:ln>
        </p:spPr>
        <p:style>
          <a:lnRef idx="0"/>
          <a:fillRef idx="0"/>
          <a:effectRef idx="0"/>
          <a:fontRef idx="minor"/>
        </p:style>
        <p:txBody>
          <a:bodyPr lIns="90000" rIns="90000" tIns="45000" bIns="45000" anchor="t">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DejaVu Sans"/>
            </a:endParaRPr>
          </a:p>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DejaVu Sans"/>
            </a:endParaRPr>
          </a:p>
          <a:p>
            <a:pPr>
              <a:lnSpc>
                <a:spcPct val="100000"/>
              </a:lnSpc>
              <a:buNone/>
            </a:pPr>
            <a:endParaRPr b="0" lang="en-US" sz="2000" spc="-1" strike="noStrike">
              <a:latin typeface="DejaVu Sans"/>
            </a:endParaRPr>
          </a:p>
        </p:txBody>
      </p:sp>
      <p:sp>
        <p:nvSpPr>
          <p:cNvPr id="349" name="CustomShape 3"/>
          <p:cNvSpPr/>
          <p:nvPr/>
        </p:nvSpPr>
        <p:spPr>
          <a:xfrm>
            <a:off x="270720" y="6322680"/>
            <a:ext cx="10798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DejaVu Sans"/>
            </a:endParaRPr>
          </a:p>
        </p:txBody>
      </p:sp>
      <p:sp>
        <p:nvSpPr>
          <p:cNvPr id="350" name="CustomShape 4"/>
          <p:cNvSpPr/>
          <p:nvPr/>
        </p:nvSpPr>
        <p:spPr>
          <a:xfrm>
            <a:off x="3566160" y="3017520"/>
            <a:ext cx="5028120" cy="2742120"/>
          </a:xfrm>
          <a:prstGeom prst="rect">
            <a:avLst/>
          </a:prstGeom>
          <a:noFill/>
          <a:ln w="0">
            <a:noFill/>
          </a:ln>
        </p:spPr>
        <p:style>
          <a:lnRef idx="0"/>
          <a:fillRef idx="0"/>
          <a:effectRef idx="0"/>
          <a:fontRef idx="minor"/>
        </p:style>
        <p:txBody>
          <a:bodyPr lIns="90000" rIns="90000" tIns="45000" bIns="45000" anchor="t">
            <a:noAutofit/>
          </a:bodyPr>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DejaVu Sans"/>
            </a:endParaRPr>
          </a:p>
          <a:p>
            <a:pPr marL="216000" indent="-2142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DejaVu Sans"/>
            </a:endParaRPr>
          </a:p>
          <a:p>
            <a:pPr marL="216000" indent="-2142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DejaVu Sans"/>
            </a:endParaRPr>
          </a:p>
        </p:txBody>
      </p:sp>
      <p:sp>
        <p:nvSpPr>
          <p:cNvPr id="351" name="CustomShape 5"/>
          <p:cNvSpPr/>
          <p:nvPr/>
        </p:nvSpPr>
        <p:spPr>
          <a:xfrm>
            <a:off x="2743200" y="5760720"/>
            <a:ext cx="5393880" cy="8571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400" spc="-1" strike="noStrike" u="sng">
                <a:solidFill>
                  <a:srgbClr val="000000"/>
                </a:solidFill>
                <a:uFillTx/>
                <a:latin typeface="DejaVu Sans"/>
                <a:ea typeface="DejaVu Sans"/>
              </a:rPr>
              <a:t>Blaming individuals and denying any responsibility → great strategy!</a:t>
            </a:r>
            <a:endParaRPr b="0" lang="en-US" sz="14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Emotional Ecological Liabilities – Watson and Chomsky</a:t>
            </a:r>
            <a:endParaRPr b="0" lang="en-US" sz="2400" spc="-1" strike="noStrike">
              <a:latin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Emotional Ecological Liabilities – Watson and Chomsky</a:t>
            </a:r>
            <a:endParaRPr b="0" lang="en-US" sz="2400" spc="-1" strike="noStrike">
              <a:latin typeface="DejaVu Sans"/>
            </a:endParaRPr>
          </a:p>
        </p:txBody>
      </p:sp>
      <p:pic>
        <p:nvPicPr>
          <p:cNvPr id="354" name="Grafik 2" descr=""/>
          <p:cNvPicPr/>
          <p:nvPr/>
        </p:nvPicPr>
        <p:blipFill>
          <a:blip r:embed="rId1"/>
          <a:stretch/>
        </p:blipFill>
        <p:spPr>
          <a:xfrm>
            <a:off x="1641240" y="1384560"/>
            <a:ext cx="8132400" cy="51328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What are you gonna tell you children?</a:t>
            </a:r>
            <a:endParaRPr b="0" lang="en-US" sz="2400" spc="-1" strike="noStrike">
              <a:latin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What are you gonna tell you children?</a:t>
            </a:r>
            <a:endParaRPr b="0" lang="en-US" sz="2400" spc="-1" strike="noStrike">
              <a:latin typeface="DejaVu Sans"/>
            </a:endParaRPr>
          </a:p>
        </p:txBody>
      </p:sp>
      <p:pic>
        <p:nvPicPr>
          <p:cNvPr id="357" name="" descr=""/>
          <p:cNvPicPr/>
          <p:nvPr/>
        </p:nvPicPr>
        <p:blipFill>
          <a:blip r:embed="rId1"/>
          <a:stretch/>
        </p:blipFill>
        <p:spPr>
          <a:xfrm>
            <a:off x="459000" y="1371600"/>
            <a:ext cx="4565880" cy="4957560"/>
          </a:xfrm>
          <a:prstGeom prst="rect">
            <a:avLst/>
          </a:prstGeom>
          <a:ln w="0">
            <a:noFill/>
          </a:ln>
        </p:spPr>
      </p:pic>
      <p:sp>
        <p:nvSpPr>
          <p:cNvPr id="358" name="CustomShape 2"/>
          <p:cNvSpPr/>
          <p:nvPr/>
        </p:nvSpPr>
        <p:spPr>
          <a:xfrm>
            <a:off x="263520" y="6411600"/>
            <a:ext cx="77770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DejaVu Sans"/>
            </a:endParaRPr>
          </a:p>
        </p:txBody>
      </p:sp>
      <p:sp>
        <p:nvSpPr>
          <p:cNvPr id="359" name="CustomShape 3"/>
          <p:cNvSpPr/>
          <p:nvPr/>
        </p:nvSpPr>
        <p:spPr>
          <a:xfrm>
            <a:off x="6310800" y="1875960"/>
            <a:ext cx="3743280" cy="2920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TU Clausthal – Research Profile </a:t>
            </a:r>
            <a:endParaRPr b="0" lang="en-US" sz="2400" spc="-1" strike="noStrike">
              <a:latin typeface="DejaVu Sans"/>
            </a:endParaRPr>
          </a:p>
        </p:txBody>
      </p:sp>
      <p:sp>
        <p:nvSpPr>
          <p:cNvPr id="361" name="CustomShape 2"/>
          <p:cNvSpPr/>
          <p:nvPr/>
        </p:nvSpPr>
        <p:spPr>
          <a:xfrm>
            <a:off x="263520" y="6411600"/>
            <a:ext cx="647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https://www.tu-clausthal.de/en/university/about-us</a:t>
            </a:r>
            <a:endParaRPr b="0" lang="en-US" sz="900" spc="-1" strike="noStrike">
              <a:latin typeface="DejaVu Sans"/>
            </a:endParaRPr>
          </a:p>
        </p:txBody>
      </p:sp>
      <p:pic>
        <p:nvPicPr>
          <p:cNvPr id="362" name="Grafik 2" descr=""/>
          <p:cNvPicPr/>
          <p:nvPr/>
        </p:nvPicPr>
        <p:blipFill>
          <a:blip r:embed="rId2"/>
          <a:stretch/>
        </p:blipFill>
        <p:spPr>
          <a:xfrm>
            <a:off x="417240" y="1487880"/>
            <a:ext cx="5669640" cy="4395600"/>
          </a:xfrm>
          <a:prstGeom prst="rect">
            <a:avLst/>
          </a:prstGeom>
          <a:ln w="0">
            <a:noFill/>
          </a:ln>
        </p:spPr>
      </p:pic>
      <p:pic>
        <p:nvPicPr>
          <p:cNvPr id="363" name="Grafik 7" descr=""/>
          <p:cNvPicPr/>
          <p:nvPr/>
        </p:nvPicPr>
        <p:blipFill>
          <a:blip r:embed="rId3"/>
          <a:stretch/>
        </p:blipFill>
        <p:spPr>
          <a:xfrm>
            <a:off x="6560280" y="1330920"/>
            <a:ext cx="3989520" cy="47098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The linear (industrial) Economy</a:t>
            </a:r>
            <a:endParaRPr b="0" lang="en-US" sz="3000" spc="-1" strike="noStrike">
              <a:latin typeface="DejaVu Sans"/>
            </a:endParaRPr>
          </a:p>
        </p:txBody>
      </p:sp>
      <p:sp>
        <p:nvSpPr>
          <p:cNvPr id="365" name="CustomShape 2"/>
          <p:cNvSpPr/>
          <p:nvPr/>
        </p:nvSpPr>
        <p:spPr>
          <a:xfrm>
            <a:off x="335520" y="2906640"/>
            <a:ext cx="10743840" cy="14907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Linear (Industrial) Economy</a:t>
            </a:r>
            <a:endParaRPr b="0" lang="en-US" sz="2400" spc="-1" strike="noStrike">
              <a:latin typeface="DejaVu Sans"/>
            </a:endParaRPr>
          </a:p>
        </p:txBody>
      </p:sp>
      <p:sp>
        <p:nvSpPr>
          <p:cNvPr id="367"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
        <p:nvSpPr>
          <p:cNvPr id="368" name="CustomShape 3"/>
          <p:cNvSpPr/>
          <p:nvPr/>
        </p:nvSpPr>
        <p:spPr>
          <a:xfrm>
            <a:off x="7866360" y="1459440"/>
            <a:ext cx="3213000" cy="46717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69" name="" descr=""/>
          <p:cNvPicPr/>
          <p:nvPr/>
        </p:nvPicPr>
        <p:blipFill>
          <a:blip r:embed="rId1"/>
          <a:stretch/>
        </p:blipFill>
        <p:spPr>
          <a:xfrm>
            <a:off x="290880" y="2299320"/>
            <a:ext cx="11338560" cy="27234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Question 1 </a:t>
            </a:r>
            <a:endParaRPr b="0" lang="en-US" sz="2400" spc="-1" strike="noStrike">
              <a:latin typeface="DejaVu Sans"/>
            </a:endParaRPr>
          </a:p>
        </p:txBody>
      </p:sp>
      <p:sp>
        <p:nvSpPr>
          <p:cNvPr id="198"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Linear Economy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371" name="CustomShape 2"/>
          <p:cNvSpPr/>
          <p:nvPr/>
        </p:nvSpPr>
        <p:spPr>
          <a:xfrm>
            <a:off x="335520" y="1268640"/>
            <a:ext cx="10743840" cy="5031360"/>
          </a:xfrm>
          <a:prstGeom prst="rect">
            <a:avLst/>
          </a:prstGeom>
          <a:noFill/>
          <a:ln w="0">
            <a:solidFill>
              <a:srgbClr val="ffffff"/>
            </a:solidFill>
          </a:ln>
        </p:spPr>
        <p:style>
          <a:lnRef idx="0"/>
          <a:fillRef idx="0"/>
          <a:effectRef idx="0"/>
          <a:fontRef idx="minor"/>
        </p:style>
      </p:sp>
      <p:sp>
        <p:nvSpPr>
          <p:cNvPr id="372" name="CustomShape 3"/>
          <p:cNvSpPr/>
          <p:nvPr/>
        </p:nvSpPr>
        <p:spPr>
          <a:xfrm>
            <a:off x="335520" y="2859120"/>
            <a:ext cx="1057536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Linear Economy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374" name="CustomShape 2"/>
          <p:cNvSpPr/>
          <p:nvPr/>
        </p:nvSpPr>
        <p:spPr>
          <a:xfrm>
            <a:off x="335520" y="1268640"/>
            <a:ext cx="1074384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DejaVu Sans"/>
            </a:endParaRPr>
          </a:p>
        </p:txBody>
      </p:sp>
      <p:sp>
        <p:nvSpPr>
          <p:cNvPr id="375" name="CustomShape 3"/>
          <p:cNvSpPr/>
          <p:nvPr/>
        </p:nvSpPr>
        <p:spPr>
          <a:xfrm>
            <a:off x="335520" y="2859120"/>
            <a:ext cx="1057536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Linear Industrial Economy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377" name="CustomShape 2"/>
          <p:cNvSpPr/>
          <p:nvPr/>
        </p:nvSpPr>
        <p:spPr>
          <a:xfrm>
            <a:off x="335520" y="1268640"/>
            <a:ext cx="1074384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US" sz="1800" spc="-1" strike="noStrike">
              <a:latin typeface="DejaVu Sans"/>
            </a:endParaRPr>
          </a:p>
        </p:txBody>
      </p:sp>
      <p:sp>
        <p:nvSpPr>
          <p:cNvPr id="378" name="CustomShape 3"/>
          <p:cNvSpPr/>
          <p:nvPr/>
        </p:nvSpPr>
        <p:spPr>
          <a:xfrm>
            <a:off x="335520" y="2859120"/>
            <a:ext cx="1057536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9" name="CustomShape 4"/>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Linear (Industrial) Economy – Waste Management as last Step</a:t>
            </a:r>
            <a:endParaRPr b="0" lang="en-US" sz="2400" spc="-1" strike="noStrike">
              <a:latin typeface="DejaVu Sans"/>
            </a:endParaRPr>
          </a:p>
        </p:txBody>
      </p:sp>
      <p:sp>
        <p:nvSpPr>
          <p:cNvPr id="381"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pic>
        <p:nvPicPr>
          <p:cNvPr id="382" name="" descr=""/>
          <p:cNvPicPr/>
          <p:nvPr/>
        </p:nvPicPr>
        <p:blipFill>
          <a:blip r:embed="rId1"/>
          <a:stretch/>
        </p:blipFill>
        <p:spPr>
          <a:xfrm>
            <a:off x="817560" y="1371600"/>
            <a:ext cx="9822960" cy="53240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1</a:t>
            </a:r>
            <a:endParaRPr b="0" lang="en-US" sz="2400" spc="-1" strike="noStrike">
              <a:latin typeface="DejaVu Sans"/>
            </a:endParaRPr>
          </a:p>
        </p:txBody>
      </p:sp>
      <p:pic>
        <p:nvPicPr>
          <p:cNvPr id="384" name="Grafik 3" descr=""/>
          <p:cNvPicPr/>
          <p:nvPr/>
        </p:nvPicPr>
        <p:blipFill>
          <a:blip r:embed="rId1"/>
          <a:stretch/>
        </p:blipFill>
        <p:spPr>
          <a:xfrm>
            <a:off x="516600" y="1917360"/>
            <a:ext cx="5843160" cy="30146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1</a:t>
            </a:r>
            <a:endParaRPr b="0" lang="en-US" sz="2400" spc="-1" strike="noStrike">
              <a:latin typeface="DejaVu Sans"/>
            </a:endParaRPr>
          </a:p>
        </p:txBody>
      </p:sp>
      <p:sp>
        <p:nvSpPr>
          <p:cNvPr id="386" name="CustomShape 2"/>
          <p:cNvSpPr/>
          <p:nvPr/>
        </p:nvSpPr>
        <p:spPr>
          <a:xfrm>
            <a:off x="263520" y="6411600"/>
            <a:ext cx="10875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DejaVu Sans"/>
            </a:endParaRPr>
          </a:p>
        </p:txBody>
      </p:sp>
      <p:pic>
        <p:nvPicPr>
          <p:cNvPr id="387" name="Grafik 3" descr=""/>
          <p:cNvPicPr/>
          <p:nvPr/>
        </p:nvPicPr>
        <p:blipFill>
          <a:blip r:embed="rId2"/>
          <a:stretch/>
        </p:blipFill>
        <p:spPr>
          <a:xfrm>
            <a:off x="516600" y="1917360"/>
            <a:ext cx="5843160" cy="3014640"/>
          </a:xfrm>
          <a:prstGeom prst="rect">
            <a:avLst/>
          </a:prstGeom>
          <a:ln w="0">
            <a:noFill/>
          </a:ln>
        </p:spPr>
      </p:pic>
      <p:pic>
        <p:nvPicPr>
          <p:cNvPr id="388" name="" descr=""/>
          <p:cNvPicPr/>
          <p:nvPr/>
        </p:nvPicPr>
        <p:blipFill>
          <a:blip r:embed="rId3"/>
          <a:stretch/>
        </p:blipFill>
        <p:spPr>
          <a:xfrm>
            <a:off x="6701400" y="1674360"/>
            <a:ext cx="4515480" cy="36385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1</a:t>
            </a:r>
            <a:endParaRPr b="0" lang="en-US" sz="2400" spc="-1" strike="noStrike">
              <a:latin typeface="DejaVu Sans"/>
            </a:endParaRPr>
          </a:p>
        </p:txBody>
      </p:sp>
      <p:sp>
        <p:nvSpPr>
          <p:cNvPr id="390" name="CustomShape 2"/>
          <p:cNvSpPr/>
          <p:nvPr/>
        </p:nvSpPr>
        <p:spPr>
          <a:xfrm>
            <a:off x="263520" y="6411600"/>
            <a:ext cx="10875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DejaVu Sans"/>
            </a:endParaRPr>
          </a:p>
        </p:txBody>
      </p:sp>
      <p:sp>
        <p:nvSpPr>
          <p:cNvPr id="391" name="CustomShape 3"/>
          <p:cNvSpPr/>
          <p:nvPr/>
        </p:nvSpPr>
        <p:spPr>
          <a:xfrm>
            <a:off x="335520" y="1268640"/>
            <a:ext cx="1074384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DejaVu Sans"/>
            </a:endParaRPr>
          </a:p>
        </p:txBody>
      </p:sp>
      <p:sp>
        <p:nvSpPr>
          <p:cNvPr id="392" name="CustomShape 4"/>
          <p:cNvSpPr/>
          <p:nvPr/>
        </p:nvSpPr>
        <p:spPr>
          <a:xfrm>
            <a:off x="865440" y="2859120"/>
            <a:ext cx="992268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48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DejaVu Sans"/>
            </a:endParaRPr>
          </a:p>
          <a:p>
            <a:pPr algn="ctr">
              <a:lnSpc>
                <a:spcPct val="100000"/>
              </a:lnSpc>
              <a:buNone/>
            </a:pPr>
            <a:endParaRPr b="0" lang="en-US" sz="24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1</a:t>
            </a:r>
            <a:endParaRPr b="0" lang="en-US" sz="2400" spc="-1" strike="noStrike">
              <a:latin typeface="DejaVu Sans"/>
            </a:endParaRPr>
          </a:p>
        </p:txBody>
      </p:sp>
      <p:sp>
        <p:nvSpPr>
          <p:cNvPr id="394" name="CustomShape 2"/>
          <p:cNvSpPr/>
          <p:nvPr/>
        </p:nvSpPr>
        <p:spPr>
          <a:xfrm>
            <a:off x="335520" y="1268640"/>
            <a:ext cx="1074384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DejaVu Sans"/>
            </a:endParaRPr>
          </a:p>
        </p:txBody>
      </p:sp>
      <p:sp>
        <p:nvSpPr>
          <p:cNvPr id="395" name="CustomShape 3"/>
          <p:cNvSpPr/>
          <p:nvPr/>
        </p:nvSpPr>
        <p:spPr>
          <a:xfrm>
            <a:off x="865440" y="2859120"/>
            <a:ext cx="992268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48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DejaVu Sans"/>
            </a:endParaRPr>
          </a:p>
          <a:p>
            <a:pPr marL="216000" indent="-21348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DejaVu Sans"/>
            </a:endParaRPr>
          </a:p>
        </p:txBody>
      </p:sp>
      <p:sp>
        <p:nvSpPr>
          <p:cNvPr id="396" name="CustomShape 4"/>
          <p:cNvSpPr/>
          <p:nvPr/>
        </p:nvSpPr>
        <p:spPr>
          <a:xfrm>
            <a:off x="263520" y="6411600"/>
            <a:ext cx="10875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pic>
        <p:nvPicPr>
          <p:cNvPr id="398" name="" descr=""/>
          <p:cNvPicPr/>
          <p:nvPr/>
        </p:nvPicPr>
        <p:blipFill>
          <a:blip r:embed="rId1"/>
          <a:stretch/>
        </p:blipFill>
        <p:spPr>
          <a:xfrm>
            <a:off x="2514600" y="1734840"/>
            <a:ext cx="5302440" cy="3975840"/>
          </a:xfrm>
          <a:prstGeom prst="rect">
            <a:avLst/>
          </a:prstGeom>
          <a:ln w="0">
            <a:noFill/>
          </a:ln>
        </p:spPr>
      </p:pic>
      <p:sp>
        <p:nvSpPr>
          <p:cNvPr id="399" name="CustomShape 2"/>
          <p:cNvSpPr/>
          <p:nvPr/>
        </p:nvSpPr>
        <p:spPr>
          <a:xfrm>
            <a:off x="263520" y="6051600"/>
            <a:ext cx="10875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sp>
        <p:nvSpPr>
          <p:cNvPr id="401" name="CustomShape 2"/>
          <p:cNvSpPr/>
          <p:nvPr/>
        </p:nvSpPr>
        <p:spPr>
          <a:xfrm>
            <a:off x="263520" y="6411600"/>
            <a:ext cx="7414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DejaVu Sans"/>
            </a:endParaRPr>
          </a:p>
        </p:txBody>
      </p:sp>
      <p:sp>
        <p:nvSpPr>
          <p:cNvPr id="402" name="CustomShape 3"/>
          <p:cNvSpPr/>
          <p:nvPr/>
        </p:nvSpPr>
        <p:spPr>
          <a:xfrm>
            <a:off x="335520" y="1268280"/>
            <a:ext cx="288036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That is a credit card every week!</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DejaVu Sans"/>
            </a:endParaRPr>
          </a:p>
        </p:txBody>
      </p:sp>
      <p:pic>
        <p:nvPicPr>
          <p:cNvPr id="403" name="" descr=""/>
          <p:cNvPicPr/>
          <p:nvPr/>
        </p:nvPicPr>
        <p:blipFill>
          <a:blip r:embed="rId1"/>
          <a:stretch/>
        </p:blipFill>
        <p:spPr>
          <a:xfrm>
            <a:off x="4669560" y="1734840"/>
            <a:ext cx="5302440" cy="3975840"/>
          </a:xfrm>
          <a:prstGeom prst="rect">
            <a:avLst/>
          </a:prstGeom>
          <a:ln w="0">
            <a:noFill/>
          </a:ln>
        </p:spPr>
      </p:pic>
      <p:sp>
        <p:nvSpPr>
          <p:cNvPr id="404" name="CustomShape 4"/>
          <p:cNvSpPr/>
          <p:nvPr/>
        </p:nvSpPr>
        <p:spPr>
          <a:xfrm>
            <a:off x="263520" y="6051600"/>
            <a:ext cx="10875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Question 2 </a:t>
            </a:r>
            <a:endParaRPr b="0" lang="en-US" sz="2400" spc="-1" strike="noStrike">
              <a:latin typeface="DejaVu Sans"/>
            </a:endParaRPr>
          </a:p>
        </p:txBody>
      </p:sp>
      <p:sp>
        <p:nvSpPr>
          <p:cNvPr id="200"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US" sz="1800" spc="-1" strike="noStrike">
              <a:latin typeface="DejaVu Sans"/>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sp>
        <p:nvSpPr>
          <p:cNvPr id="406" name="CustomShape 2"/>
          <p:cNvSpPr/>
          <p:nvPr/>
        </p:nvSpPr>
        <p:spPr>
          <a:xfrm>
            <a:off x="263520" y="6411600"/>
            <a:ext cx="7414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DejaVu Sans"/>
            </a:endParaRPr>
          </a:p>
        </p:txBody>
      </p:sp>
      <p:sp>
        <p:nvSpPr>
          <p:cNvPr id="407" name="CustomShape 3"/>
          <p:cNvSpPr/>
          <p:nvPr/>
        </p:nvSpPr>
        <p:spPr>
          <a:xfrm>
            <a:off x="335520" y="1268280"/>
            <a:ext cx="288036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DejaVu Sans"/>
            </a:endParaRPr>
          </a:p>
        </p:txBody>
      </p:sp>
      <p:pic>
        <p:nvPicPr>
          <p:cNvPr id="408" name="" descr=""/>
          <p:cNvPicPr/>
          <p:nvPr/>
        </p:nvPicPr>
        <p:blipFill>
          <a:blip r:embed="rId1"/>
          <a:stretch/>
        </p:blipFill>
        <p:spPr>
          <a:xfrm>
            <a:off x="4669200" y="1734840"/>
            <a:ext cx="5302440" cy="3975840"/>
          </a:xfrm>
          <a:prstGeom prst="rect">
            <a:avLst/>
          </a:prstGeom>
          <a:ln w="0">
            <a:noFill/>
          </a:ln>
        </p:spPr>
      </p:pic>
      <p:sp>
        <p:nvSpPr>
          <p:cNvPr id="409" name="CustomShape 4"/>
          <p:cNvSpPr/>
          <p:nvPr/>
        </p:nvSpPr>
        <p:spPr>
          <a:xfrm>
            <a:off x="263520" y="6051600"/>
            <a:ext cx="10875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sp>
        <p:nvSpPr>
          <p:cNvPr id="411" name="CustomShape 2"/>
          <p:cNvSpPr/>
          <p:nvPr/>
        </p:nvSpPr>
        <p:spPr>
          <a:xfrm>
            <a:off x="263520" y="6411600"/>
            <a:ext cx="7414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DejaVu Sans"/>
            </a:endParaRPr>
          </a:p>
        </p:txBody>
      </p:sp>
      <p:sp>
        <p:nvSpPr>
          <p:cNvPr id="412" name="CustomShape 3"/>
          <p:cNvSpPr/>
          <p:nvPr/>
        </p:nvSpPr>
        <p:spPr>
          <a:xfrm>
            <a:off x="335520" y="1232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1800" spc="-1" strike="noStrike">
                <a:solidFill>
                  <a:srgbClr val="000000"/>
                </a:solidFill>
                <a:latin typeface="DejaVu Sans"/>
                <a:ea typeface="DejaVu Sans"/>
              </a:rPr>
              <a:t>Global Flows of Plastic Packaging Materials in 2013</a:t>
            </a:r>
            <a:endParaRPr b="0" lang="en-US" sz="1800" spc="-1" strike="noStrike">
              <a:latin typeface="DejaVu Sans"/>
            </a:endParaRPr>
          </a:p>
        </p:txBody>
      </p:sp>
      <p:pic>
        <p:nvPicPr>
          <p:cNvPr id="413" name="" descr=""/>
          <p:cNvPicPr/>
          <p:nvPr/>
        </p:nvPicPr>
        <p:blipFill>
          <a:blip r:embed="rId1"/>
          <a:stretch/>
        </p:blipFill>
        <p:spPr>
          <a:xfrm>
            <a:off x="2563560" y="909000"/>
            <a:ext cx="7257600" cy="585180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sp>
        <p:nvSpPr>
          <p:cNvPr id="415" name="CustomShape 2"/>
          <p:cNvSpPr/>
          <p:nvPr/>
        </p:nvSpPr>
        <p:spPr>
          <a:xfrm>
            <a:off x="263520" y="6411600"/>
            <a:ext cx="7414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DejaVu Sans"/>
            </a:endParaRPr>
          </a:p>
        </p:txBody>
      </p:sp>
      <p:sp>
        <p:nvSpPr>
          <p:cNvPr id="416" name="CustomShape 3"/>
          <p:cNvSpPr/>
          <p:nvPr/>
        </p:nvSpPr>
        <p:spPr>
          <a:xfrm>
            <a:off x="335520" y="1268280"/>
            <a:ext cx="288036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DejaVu Sans"/>
            </a:endParaRPr>
          </a:p>
        </p:txBody>
      </p:sp>
      <p:sp>
        <p:nvSpPr>
          <p:cNvPr id="417" name="CustomShape 4"/>
          <p:cNvSpPr/>
          <p:nvPr/>
        </p:nvSpPr>
        <p:spPr>
          <a:xfrm>
            <a:off x="335520" y="1232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1800" spc="-1" strike="noStrike">
                <a:solidFill>
                  <a:srgbClr val="000000"/>
                </a:solidFill>
                <a:latin typeface="DejaVu Sans"/>
                <a:ea typeface="DejaVu Sans"/>
              </a:rPr>
              <a:t>Global Flows of Plastic Packaging Materials in 2013</a:t>
            </a:r>
            <a:endParaRPr b="0" lang="en-US" sz="1800" spc="-1" strike="noStrike">
              <a:latin typeface="DejaVu Sans"/>
            </a:endParaRPr>
          </a:p>
        </p:txBody>
      </p:sp>
      <p:pic>
        <p:nvPicPr>
          <p:cNvPr id="418" name="" descr=""/>
          <p:cNvPicPr/>
          <p:nvPr/>
        </p:nvPicPr>
        <p:blipFill>
          <a:blip r:embed="rId1"/>
          <a:stretch/>
        </p:blipFill>
        <p:spPr>
          <a:xfrm>
            <a:off x="2563560" y="909360"/>
            <a:ext cx="7257600" cy="58518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Limits to Recycling</a:t>
            </a:r>
            <a:endParaRPr b="0" lang="en-US" sz="2400" spc="-1" strike="noStrike">
              <a:latin typeface="DejaVu Sans"/>
            </a:endParaRPr>
          </a:p>
        </p:txBody>
      </p:sp>
      <p:sp>
        <p:nvSpPr>
          <p:cNvPr id="420" name="CustomShape 2"/>
          <p:cNvSpPr/>
          <p:nvPr/>
        </p:nvSpPr>
        <p:spPr>
          <a:xfrm>
            <a:off x="335520" y="1268280"/>
            <a:ext cx="10634400" cy="5031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 </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(e.g., only the essentials) is way more effective.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Limits to Recycling</a:t>
            </a:r>
            <a:endParaRPr b="0" lang="en-US" sz="2400" spc="-1" strike="noStrike">
              <a:latin typeface="DejaVu Sans"/>
            </a:endParaRPr>
          </a:p>
        </p:txBody>
      </p:sp>
      <p:sp>
        <p:nvSpPr>
          <p:cNvPr id="422" name="CustomShape 2"/>
          <p:cNvSpPr/>
          <p:nvPr/>
        </p:nvSpPr>
        <p:spPr>
          <a:xfrm>
            <a:off x="335520" y="1268280"/>
            <a:ext cx="10634400" cy="5031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DejaVu Sans"/>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 </a:t>
            </a:r>
            <a:endParaRPr b="0" lang="en-US" sz="1800" spc="-1" strike="noStrike">
              <a:latin typeface="DejaVu Sans"/>
            </a:endParaRPr>
          </a:p>
          <a:p>
            <a:pPr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DejaVu Sans"/>
            </a:endParaRPr>
          </a:p>
          <a:p>
            <a:pPr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DejaVu Sans"/>
            </a:endParaRPr>
          </a:p>
        </p:txBody>
      </p:sp>
      <p:sp>
        <p:nvSpPr>
          <p:cNvPr id="423" name="CustomShape 3"/>
          <p:cNvSpPr/>
          <p:nvPr/>
        </p:nvSpPr>
        <p:spPr>
          <a:xfrm>
            <a:off x="335520" y="5943600"/>
            <a:ext cx="3471840" cy="1085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Waste Management</a:t>
            </a:r>
            <a:endParaRPr b="0" lang="en-US" sz="2400" spc="-1" strike="noStrike">
              <a:latin typeface="DejaVu Sans"/>
            </a:endParaRPr>
          </a:p>
          <a:p>
            <a:pPr>
              <a:lnSpc>
                <a:spcPct val="100000"/>
              </a:lnSpc>
              <a:buNone/>
            </a:pPr>
            <a:endParaRPr b="0" lang="en-US" sz="2400" spc="-1" strike="noStrike">
              <a:latin typeface="DejaVu Sans"/>
            </a:endParaRPr>
          </a:p>
        </p:txBody>
      </p:sp>
      <p:sp>
        <p:nvSpPr>
          <p:cNvPr id="425" name="CustomShape 2"/>
          <p:cNvSpPr/>
          <p:nvPr/>
        </p:nvSpPr>
        <p:spPr>
          <a:xfrm>
            <a:off x="335520" y="1268640"/>
            <a:ext cx="1074384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595959"/>
                </a:solidFill>
                <a:latin typeface="DejaVu Sans"/>
                <a:ea typeface="DejaVu Sans"/>
              </a:rPr>
              <a:t>Waste = Inefficiency</a:t>
            </a:r>
            <a:endParaRPr b="0" lang="en-US" sz="2800" spc="-1" strike="noStrike">
              <a:latin typeface="DejaVu Sans"/>
            </a:endParaRPr>
          </a:p>
        </p:txBody>
      </p:sp>
      <p:sp>
        <p:nvSpPr>
          <p:cNvPr id="426" name="CustomShape 3"/>
          <p:cNvSpPr/>
          <p:nvPr/>
        </p:nvSpPr>
        <p:spPr>
          <a:xfrm>
            <a:off x="3526920" y="2859120"/>
            <a:ext cx="434664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Linear (Industrial) Economy</a:t>
            </a:r>
            <a:endParaRPr b="0" lang="en-US" sz="2400" spc="-1" strike="noStrike">
              <a:latin typeface="DejaVu Sans"/>
            </a:endParaRPr>
          </a:p>
        </p:txBody>
      </p:sp>
      <p:sp>
        <p:nvSpPr>
          <p:cNvPr id="428"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pic>
        <p:nvPicPr>
          <p:cNvPr id="429" name="" descr=""/>
          <p:cNvPicPr/>
          <p:nvPr/>
        </p:nvPicPr>
        <p:blipFill>
          <a:blip r:embed="rId1"/>
          <a:stretch/>
        </p:blipFill>
        <p:spPr>
          <a:xfrm>
            <a:off x="350280" y="1859040"/>
            <a:ext cx="11301840" cy="37321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527400" y="1412640"/>
            <a:ext cx="10359720" cy="11462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431" name="CustomShape 2"/>
          <p:cNvSpPr/>
          <p:nvPr/>
        </p:nvSpPr>
        <p:spPr>
          <a:xfrm>
            <a:off x="527400" y="2852640"/>
            <a:ext cx="10359720" cy="2367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2: Introduction to the Circular Economy</a:t>
            </a:r>
            <a:endParaRPr b="0" lang="en-US" sz="2400" spc="-1" strike="noStrike">
              <a:latin typeface="DejaVu Sans"/>
            </a:endParaRPr>
          </a:p>
          <a:p>
            <a:pPr algn="ctr">
              <a:lnSpc>
                <a:spcPct val="100000"/>
              </a:lnSpc>
              <a:spcBef>
                <a:spcPts val="479"/>
              </a:spcBef>
              <a:buNone/>
              <a:tabLst>
                <a:tab algn="l" pos="0"/>
              </a:tabLst>
            </a:pPr>
            <a:r>
              <a:rPr b="1" lang="en-US" sz="2400" spc="-1" strike="noStrike">
                <a:solidFill>
                  <a:srgbClr val="000000"/>
                </a:solidFill>
                <a:latin typeface="DejaVu Sans"/>
                <a:ea typeface="DejaVu Sans"/>
              </a:rPr>
              <a:t>Part 2</a:t>
            </a: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Arne Bochem (Göttingen)</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433" name="CustomShape 2"/>
          <p:cNvSpPr/>
          <p:nvPr/>
        </p:nvSpPr>
        <p:spPr>
          <a:xfrm>
            <a:off x="335520" y="764640"/>
            <a:ext cx="10743840" cy="494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Question 3 </a:t>
            </a:r>
            <a:endParaRPr b="0" lang="en-US" sz="2400" spc="-1" strike="noStrike">
              <a:latin typeface="DejaVu Sans"/>
            </a:endParaRPr>
          </a:p>
        </p:txBody>
      </p:sp>
      <p:sp>
        <p:nvSpPr>
          <p:cNvPr id="202" name="CustomShape 2"/>
          <p:cNvSpPr/>
          <p:nvPr/>
        </p:nvSpPr>
        <p:spPr>
          <a:xfrm>
            <a:off x="335520" y="1268280"/>
            <a:ext cx="10743480" cy="5031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DejaVu Sans"/>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The Limits to Growth – 1972 </a:t>
            </a:r>
            <a:endParaRPr b="0" lang="en-US" sz="2400" spc="-1" strike="noStrike">
              <a:latin typeface="DejaVu Sans"/>
            </a:endParaRPr>
          </a:p>
        </p:txBody>
      </p:sp>
      <p:sp>
        <p:nvSpPr>
          <p:cNvPr id="204" name="CustomShape 2"/>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205" name="Grafik 4" descr=""/>
          <p:cNvPicPr/>
          <p:nvPr/>
        </p:nvPicPr>
        <p:blipFill>
          <a:blip r:embed="rId1"/>
          <a:stretch/>
        </p:blipFill>
        <p:spPr>
          <a:xfrm>
            <a:off x="2583720" y="1473480"/>
            <a:ext cx="7014960" cy="47347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The Limits to Growth – World3 Standard Run </a:t>
            </a:r>
            <a:endParaRPr b="0" lang="en-US" sz="2400" spc="-1" strike="noStrike">
              <a:latin typeface="DejaVu Sans"/>
            </a:endParaRPr>
          </a:p>
        </p:txBody>
      </p:sp>
      <p:sp>
        <p:nvSpPr>
          <p:cNvPr id="207" name="CustomShape 2"/>
          <p:cNvSpPr/>
          <p:nvPr/>
        </p:nvSpPr>
        <p:spPr>
          <a:xfrm>
            <a:off x="335520" y="1267560"/>
            <a:ext cx="10743840" cy="5031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208" name="Inhaltsplatzhalter 5" descr=""/>
          <p:cNvPicPr/>
          <p:nvPr/>
        </p:nvPicPr>
        <p:blipFill>
          <a:blip r:embed="rId1"/>
          <a:stretch/>
        </p:blipFill>
        <p:spPr>
          <a:xfrm>
            <a:off x="3885480" y="1509120"/>
            <a:ext cx="4411080" cy="4494960"/>
          </a:xfrm>
          <a:prstGeom prst="rect">
            <a:avLst/>
          </a:prstGeom>
          <a:ln w="0">
            <a:noFill/>
          </a:ln>
          <a:effectLst>
            <a:outerShdw algn="ctr" blurRad="50760" dir="5400000" dist="50760" rotWithShape="0">
              <a:schemeClr val="bg2"/>
            </a:outerShdw>
          </a:effectLst>
        </p:spPr>
      </p:pic>
      <p:sp>
        <p:nvSpPr>
          <p:cNvPr id="209" name="CustomShape 3"/>
          <p:cNvSpPr/>
          <p:nvPr/>
        </p:nvSpPr>
        <p:spPr>
          <a:xfrm>
            <a:off x="263520" y="6411600"/>
            <a:ext cx="1024632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The Limits to Growth – World3 Standard Run </a:t>
            </a:r>
            <a:endParaRPr b="0" lang="en-US" sz="2400" spc="-1" strike="noStrike">
              <a:latin typeface="DejaVu Sans"/>
            </a:endParaRPr>
          </a:p>
        </p:txBody>
      </p:sp>
      <p:sp>
        <p:nvSpPr>
          <p:cNvPr id="211" name="CustomShape 2"/>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212" name="CustomShape 3"/>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Meadows (1972) – The Limits to Growth.</a:t>
            </a:r>
            <a:endParaRPr b="0" lang="en-US" sz="900" spc="-1" strike="noStrike">
              <a:latin typeface="DejaVu Sans"/>
            </a:endParaRPr>
          </a:p>
        </p:txBody>
      </p:sp>
      <p:sp>
        <p:nvSpPr>
          <p:cNvPr id="213" name="CustomShape 4"/>
          <p:cNvSpPr/>
          <p:nvPr/>
        </p:nvSpPr>
        <p:spPr>
          <a:xfrm>
            <a:off x="3719880" y="2853000"/>
            <a:ext cx="3964680" cy="1729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buNone/>
              <a:tabLst>
                <a:tab algn="l" pos="0"/>
              </a:tabLst>
            </a:pPr>
            <a:r>
              <a:rPr b="0" lang="en-US" sz="1800" spc="-1" strike="noStrike" u="sng">
                <a:solidFill>
                  <a:srgbClr val="0000ff"/>
                </a:solidFill>
                <a:uFillTx/>
                <a:latin typeface="DejaVu Sans"/>
                <a:ea typeface="DejaVu Sans"/>
                <a:hlinkClick r:id="rId1"/>
              </a:rPr>
              <a:t>Click Me</a:t>
            </a:r>
            <a:endParaRPr b="0" lang="en-US" sz="1800" spc="-1" strike="noStrike">
              <a:latin typeface="DejaVu Sans"/>
            </a:endParaRPr>
          </a:p>
        </p:txBody>
      </p:sp>
      <p:sp>
        <p:nvSpPr>
          <p:cNvPr id="214" name="CustomShape 5"/>
          <p:cNvSpPr/>
          <p:nvPr/>
        </p:nvSpPr>
        <p:spPr>
          <a:xfrm>
            <a:off x="9950040" y="90720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1901</TotalTime>
  <Application>LibreOffice/7.3.3.2$Linux_X86_64 LibreOffice_project/30$Build-2</Application>
  <AppVersion>15.0000</AppVers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2019-04-04T14:01:13Z</cp:lastPrinted>
  <dcterms:modified xsi:type="dcterms:W3CDTF">2022-06-10T11:14:38Z</dcterms:modified>
  <cp:revision>3410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3</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46</vt:i4>
  </property>
</Properties>
</file>